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Lst>
  <p:sldIdLst>
    <p:sldId id="256" r:id="rId4"/>
    <p:sldId id="2147375369" r:id="rId5"/>
    <p:sldId id="257" r:id="rId6"/>
    <p:sldId id="267" r:id="rId7"/>
    <p:sldId id="268" r:id="rId8"/>
    <p:sldId id="269" r:id="rId9"/>
    <p:sldId id="602" r:id="rId10"/>
    <p:sldId id="603" r:id="rId11"/>
    <p:sldId id="593" r:id="rId12"/>
    <p:sldId id="604" r:id="rId13"/>
    <p:sldId id="606" r:id="rId14"/>
    <p:sldId id="607" r:id="rId15"/>
    <p:sldId id="609" r:id="rId16"/>
    <p:sldId id="608" r:id="rId17"/>
    <p:sldId id="644" r:id="rId18"/>
    <p:sldId id="21473753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49" d="100"/>
          <a:sy n="49" d="100"/>
        </p:scale>
        <p:origin x="54" y="108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42A334-576B-4C6C-943A-12EC36F0863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7E3BD16-5E80-4464-9F89-CA36DD8D2E2A}">
      <dgm:prSet/>
      <dgm:spPr/>
      <dgm:t>
        <a:bodyPr/>
        <a:lstStyle/>
        <a:p>
          <a:pPr>
            <a:defRPr b="1"/>
          </a:pPr>
          <a:r>
            <a:rPr lang="en-US"/>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b="1"/>
            <a:t>embeddings</a:t>
          </a:r>
          <a:r>
            <a:rPr lang="en-US"/>
            <a:t>.</a:t>
          </a:r>
        </a:p>
      </dgm:t>
    </dgm:pt>
    <dgm:pt modelId="{FEF45C5E-6F14-4774-A552-8A4757A6F47C}" type="parTrans" cxnId="{371BE0A9-09D5-4D48-875C-ED4297AFF38F}">
      <dgm:prSet/>
      <dgm:spPr/>
      <dgm:t>
        <a:bodyPr/>
        <a:lstStyle/>
        <a:p>
          <a:endParaRPr lang="en-US"/>
        </a:p>
      </dgm:t>
    </dgm:pt>
    <dgm:pt modelId="{7A204660-1C6A-4F57-A7C3-56D0011F38A6}" type="sibTrans" cxnId="{371BE0A9-09D5-4D48-875C-ED4297AFF38F}">
      <dgm:prSet/>
      <dgm:spPr/>
      <dgm:t>
        <a:bodyPr/>
        <a:lstStyle/>
        <a:p>
          <a:endParaRPr lang="en-US"/>
        </a:p>
      </dgm:t>
    </dgm:pt>
    <dgm:pt modelId="{4585A735-74CE-4F3A-8717-3F35C419C679}">
      <dgm:prSet/>
      <dgm:spPr/>
      <dgm:t>
        <a:bodyPr/>
        <a:lstStyle/>
        <a:p>
          <a:pPr>
            <a:defRPr b="1"/>
          </a:pPr>
          <a:r>
            <a:rPr lang="en-US"/>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gm:t>
    </dgm:pt>
    <dgm:pt modelId="{A10BAD47-DE9E-4A83-BEAB-04EB43C03698}" type="parTrans" cxnId="{386E0154-08BD-48A7-8E53-D58BBE7FCB70}">
      <dgm:prSet/>
      <dgm:spPr/>
      <dgm:t>
        <a:bodyPr/>
        <a:lstStyle/>
        <a:p>
          <a:endParaRPr lang="en-US"/>
        </a:p>
      </dgm:t>
    </dgm:pt>
    <dgm:pt modelId="{E428C4CD-FBAF-4628-B5C4-F1DFD8D8F934}" type="sibTrans" cxnId="{386E0154-08BD-48A7-8E53-D58BBE7FCB70}">
      <dgm:prSet/>
      <dgm:spPr/>
      <dgm:t>
        <a:bodyPr/>
        <a:lstStyle/>
        <a:p>
          <a:endParaRPr lang="en-US"/>
        </a:p>
      </dgm:t>
    </dgm:pt>
    <dgm:pt modelId="{866A3D5F-9661-4CCD-B30E-4CBB3E8C5443}">
      <dgm:prSet/>
      <dgm:spPr/>
      <dgm:t>
        <a:bodyPr/>
        <a:lstStyle/>
        <a:p>
          <a:pPr>
            <a:defRPr b="1"/>
          </a:pPr>
          <a:r>
            <a:rPr lang="en-US" dirty="0"/>
            <a:t>For example:</a:t>
          </a:r>
        </a:p>
      </dgm:t>
    </dgm:pt>
    <dgm:pt modelId="{B847F624-3784-40D9-AE1F-0666270F4D75}" type="parTrans" cxnId="{17A80C02-13FB-4851-9D71-C87E4379D15A}">
      <dgm:prSet/>
      <dgm:spPr/>
      <dgm:t>
        <a:bodyPr/>
        <a:lstStyle/>
        <a:p>
          <a:endParaRPr lang="en-US"/>
        </a:p>
      </dgm:t>
    </dgm:pt>
    <dgm:pt modelId="{24724745-C717-44CE-A12D-0FCCCA758395}" type="sibTrans" cxnId="{17A80C02-13FB-4851-9D71-C87E4379D15A}">
      <dgm:prSet/>
      <dgm:spPr/>
      <dgm:t>
        <a:bodyPr/>
        <a:lstStyle/>
        <a:p>
          <a:endParaRPr lang="en-US"/>
        </a:p>
      </dgm:t>
    </dgm:pt>
    <dgm:pt modelId="{C2509A7E-032E-483A-A082-29155D9CD6F9}">
      <dgm:prSet/>
      <dgm:spPr/>
      <dgm:t>
        <a:bodyPr/>
        <a:lstStyle/>
        <a:p>
          <a:r>
            <a:rPr lang="en-US" dirty="0"/>
            <a:t>The words "cat" and "dog" might be close together in the space because they’re both animals and pets.</a:t>
          </a:r>
        </a:p>
      </dgm:t>
    </dgm:pt>
    <dgm:pt modelId="{A7FAAAF0-4209-4F9E-9405-4324DE8D091F}" type="parTrans" cxnId="{16772E48-E98A-4FFD-9010-659102EE6E02}">
      <dgm:prSet/>
      <dgm:spPr/>
      <dgm:t>
        <a:bodyPr/>
        <a:lstStyle/>
        <a:p>
          <a:endParaRPr lang="en-US"/>
        </a:p>
      </dgm:t>
    </dgm:pt>
    <dgm:pt modelId="{678ECAF2-86C6-4898-ADCA-1C527A92B084}" type="sibTrans" cxnId="{16772E48-E98A-4FFD-9010-659102EE6E02}">
      <dgm:prSet/>
      <dgm:spPr/>
      <dgm:t>
        <a:bodyPr/>
        <a:lstStyle/>
        <a:p>
          <a:endParaRPr lang="en-US"/>
        </a:p>
      </dgm:t>
    </dgm:pt>
    <dgm:pt modelId="{E5AE3999-EED6-4D89-99D6-FC898C8931BC}">
      <dgm:prSet/>
      <dgm:spPr/>
      <dgm:t>
        <a:bodyPr/>
        <a:lstStyle/>
        <a:p>
          <a:r>
            <a:rPr lang="en-US"/>
            <a:t>The word "car" would be farther away from "cat" because they have different meanings.</a:t>
          </a:r>
        </a:p>
      </dgm:t>
    </dgm:pt>
    <dgm:pt modelId="{7C7C7677-62FC-4DF9-8014-D7E96513C111}" type="parTrans" cxnId="{29454757-B4EB-485E-9686-FC32D46BA114}">
      <dgm:prSet/>
      <dgm:spPr/>
      <dgm:t>
        <a:bodyPr/>
        <a:lstStyle/>
        <a:p>
          <a:endParaRPr lang="en-US"/>
        </a:p>
      </dgm:t>
    </dgm:pt>
    <dgm:pt modelId="{455E564D-9A2F-480C-AB06-0E47F76B688E}" type="sibTrans" cxnId="{29454757-B4EB-485E-9686-FC32D46BA114}">
      <dgm:prSet/>
      <dgm:spPr/>
      <dgm:t>
        <a:bodyPr/>
        <a:lstStyle/>
        <a:p>
          <a:endParaRPr lang="en-US"/>
        </a:p>
      </dgm:t>
    </dgm:pt>
    <dgm:pt modelId="{ECC9AEF3-8559-4A99-BF86-A736F0B6CCD8}" type="pres">
      <dgm:prSet presAssocID="{0D42A334-576B-4C6C-943A-12EC36F08637}" presName="root" presStyleCnt="0">
        <dgm:presLayoutVars>
          <dgm:dir/>
          <dgm:resizeHandles val="exact"/>
        </dgm:presLayoutVars>
      </dgm:prSet>
      <dgm:spPr/>
    </dgm:pt>
    <dgm:pt modelId="{E5481E2D-3322-4E8A-9EE8-2AF03F194D83}" type="pres">
      <dgm:prSet presAssocID="{27E3BD16-5E80-4464-9F89-CA36DD8D2E2A}" presName="compNode" presStyleCnt="0"/>
      <dgm:spPr/>
    </dgm:pt>
    <dgm:pt modelId="{DB180321-D2CA-4564-BB89-424DD7EB7085}" type="pres">
      <dgm:prSet presAssocID="{27E3BD16-5E80-4464-9F89-CA36DD8D2E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B2F6479B-2627-4BB9-972C-18571F57B62B}" type="pres">
      <dgm:prSet presAssocID="{27E3BD16-5E80-4464-9F89-CA36DD8D2E2A}" presName="iconSpace" presStyleCnt="0"/>
      <dgm:spPr/>
    </dgm:pt>
    <dgm:pt modelId="{CE683FC8-EF4F-4063-B2A9-0E11096D7A82}" type="pres">
      <dgm:prSet presAssocID="{27E3BD16-5E80-4464-9F89-CA36DD8D2E2A}" presName="parTx" presStyleLbl="revTx" presStyleIdx="0" presStyleCnt="6">
        <dgm:presLayoutVars>
          <dgm:chMax val="0"/>
          <dgm:chPref val="0"/>
        </dgm:presLayoutVars>
      </dgm:prSet>
      <dgm:spPr/>
    </dgm:pt>
    <dgm:pt modelId="{1F479674-F404-4A10-810F-62211B99F83B}" type="pres">
      <dgm:prSet presAssocID="{27E3BD16-5E80-4464-9F89-CA36DD8D2E2A}" presName="txSpace" presStyleCnt="0"/>
      <dgm:spPr/>
    </dgm:pt>
    <dgm:pt modelId="{B2CE40BF-FE70-44B9-BB9E-A3AAEA8D523B}" type="pres">
      <dgm:prSet presAssocID="{27E3BD16-5E80-4464-9F89-CA36DD8D2E2A}" presName="desTx" presStyleLbl="revTx" presStyleIdx="1" presStyleCnt="6">
        <dgm:presLayoutVars/>
      </dgm:prSet>
      <dgm:spPr/>
    </dgm:pt>
    <dgm:pt modelId="{56EDC443-B72E-4005-8C65-B100B7AD69BC}" type="pres">
      <dgm:prSet presAssocID="{7A204660-1C6A-4F57-A7C3-56D0011F38A6}" presName="sibTrans" presStyleCnt="0"/>
      <dgm:spPr/>
    </dgm:pt>
    <dgm:pt modelId="{D2932BD7-447E-4BC1-BCED-23C61F42D511}" type="pres">
      <dgm:prSet presAssocID="{4585A735-74CE-4F3A-8717-3F35C419C679}" presName="compNode" presStyleCnt="0"/>
      <dgm:spPr/>
    </dgm:pt>
    <dgm:pt modelId="{D357F6E4-2713-4EEE-9EC3-2863C258CF18}" type="pres">
      <dgm:prSet presAssocID="{4585A735-74CE-4F3A-8717-3F35C419C6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21347643-BB7F-4AEC-9735-DC803A25D31E}" type="pres">
      <dgm:prSet presAssocID="{4585A735-74CE-4F3A-8717-3F35C419C679}" presName="iconSpace" presStyleCnt="0"/>
      <dgm:spPr/>
    </dgm:pt>
    <dgm:pt modelId="{A8662F8B-5E39-424B-A706-72DFCF962772}" type="pres">
      <dgm:prSet presAssocID="{4585A735-74CE-4F3A-8717-3F35C419C679}" presName="parTx" presStyleLbl="revTx" presStyleIdx="2" presStyleCnt="6">
        <dgm:presLayoutVars>
          <dgm:chMax val="0"/>
          <dgm:chPref val="0"/>
        </dgm:presLayoutVars>
      </dgm:prSet>
      <dgm:spPr/>
    </dgm:pt>
    <dgm:pt modelId="{E522A311-C020-405D-8794-6D58EAD1A1B2}" type="pres">
      <dgm:prSet presAssocID="{4585A735-74CE-4F3A-8717-3F35C419C679}" presName="txSpace" presStyleCnt="0"/>
      <dgm:spPr/>
    </dgm:pt>
    <dgm:pt modelId="{D4C0E835-2305-4460-8D30-DF7844D3E889}" type="pres">
      <dgm:prSet presAssocID="{4585A735-74CE-4F3A-8717-3F35C419C679}" presName="desTx" presStyleLbl="revTx" presStyleIdx="3" presStyleCnt="6">
        <dgm:presLayoutVars/>
      </dgm:prSet>
      <dgm:spPr/>
    </dgm:pt>
    <dgm:pt modelId="{B7F7F32A-4FA6-4391-AA69-21C1A4056FF8}" type="pres">
      <dgm:prSet presAssocID="{E428C4CD-FBAF-4628-B5C4-F1DFD8D8F934}" presName="sibTrans" presStyleCnt="0"/>
      <dgm:spPr/>
    </dgm:pt>
    <dgm:pt modelId="{0D24F61E-E7A5-4735-934C-C97312208416}" type="pres">
      <dgm:prSet presAssocID="{866A3D5F-9661-4CCD-B30E-4CBB3E8C5443}" presName="compNode" presStyleCnt="0"/>
      <dgm:spPr/>
    </dgm:pt>
    <dgm:pt modelId="{B3B222E5-984C-4F84-A6AF-DBDAD7815056}" type="pres">
      <dgm:prSet presAssocID="{866A3D5F-9661-4CCD-B30E-4CBB3E8C5443}" presName="iconRect" presStyleLbl="node1" presStyleIdx="2" presStyleCnt="3" custLinFactNeighborX="4940" custLinFactNeighborY="515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87A0AAA1-4360-4E46-A3DE-C25EBE002612}" type="pres">
      <dgm:prSet presAssocID="{866A3D5F-9661-4CCD-B30E-4CBB3E8C5443}" presName="iconSpace" presStyleCnt="0"/>
      <dgm:spPr/>
    </dgm:pt>
    <dgm:pt modelId="{9F3D2159-16C9-4C66-9C94-8F229D02EB4B}" type="pres">
      <dgm:prSet presAssocID="{866A3D5F-9661-4CCD-B30E-4CBB3E8C5443}" presName="parTx" presStyleLbl="revTx" presStyleIdx="4" presStyleCnt="6" custLinFactNeighborX="376" custLinFactNeighborY="16738">
        <dgm:presLayoutVars>
          <dgm:chMax val="0"/>
          <dgm:chPref val="0"/>
        </dgm:presLayoutVars>
      </dgm:prSet>
      <dgm:spPr/>
    </dgm:pt>
    <dgm:pt modelId="{E3D4A4BD-B7AF-4A8C-8A69-C93EDF223993}" type="pres">
      <dgm:prSet presAssocID="{866A3D5F-9661-4CCD-B30E-4CBB3E8C5443}" presName="txSpace" presStyleCnt="0"/>
      <dgm:spPr/>
    </dgm:pt>
    <dgm:pt modelId="{83080C47-E66D-4664-AB46-89FD6F9499F6}" type="pres">
      <dgm:prSet presAssocID="{866A3D5F-9661-4CCD-B30E-4CBB3E8C5443}" presName="desTx" presStyleLbl="revTx" presStyleIdx="5" presStyleCnt="6" custScaleY="557947" custLinFactY="-100000" custLinFactNeighborX="-4425" custLinFactNeighborY="-181225">
        <dgm:presLayoutVars/>
      </dgm:prSet>
      <dgm:spPr/>
    </dgm:pt>
  </dgm:ptLst>
  <dgm:cxnLst>
    <dgm:cxn modelId="{17A80C02-13FB-4851-9D71-C87E4379D15A}" srcId="{0D42A334-576B-4C6C-943A-12EC36F08637}" destId="{866A3D5F-9661-4CCD-B30E-4CBB3E8C5443}" srcOrd="2" destOrd="0" parTransId="{B847F624-3784-40D9-AE1F-0666270F4D75}" sibTransId="{24724745-C717-44CE-A12D-0FCCCA758395}"/>
    <dgm:cxn modelId="{C4D62325-777C-4608-9FF3-0BA403D0C39A}" type="presOf" srcId="{0D42A334-576B-4C6C-943A-12EC36F08637}" destId="{ECC9AEF3-8559-4A99-BF86-A736F0B6CCD8}" srcOrd="0" destOrd="0" presId="urn:microsoft.com/office/officeart/2018/5/layout/CenteredIconLabelDescriptionList"/>
    <dgm:cxn modelId="{C9373040-430F-4F29-94CD-CA3F7C4ECB8D}" type="presOf" srcId="{E5AE3999-EED6-4D89-99D6-FC898C8931BC}" destId="{83080C47-E66D-4664-AB46-89FD6F9499F6}" srcOrd="0" destOrd="1" presId="urn:microsoft.com/office/officeart/2018/5/layout/CenteredIconLabelDescriptionList"/>
    <dgm:cxn modelId="{16772E48-E98A-4FFD-9010-659102EE6E02}" srcId="{866A3D5F-9661-4CCD-B30E-4CBB3E8C5443}" destId="{C2509A7E-032E-483A-A082-29155D9CD6F9}" srcOrd="0" destOrd="0" parTransId="{A7FAAAF0-4209-4F9E-9405-4324DE8D091F}" sibTransId="{678ECAF2-86C6-4898-ADCA-1C527A92B084}"/>
    <dgm:cxn modelId="{386E0154-08BD-48A7-8E53-D58BBE7FCB70}" srcId="{0D42A334-576B-4C6C-943A-12EC36F08637}" destId="{4585A735-74CE-4F3A-8717-3F35C419C679}" srcOrd="1" destOrd="0" parTransId="{A10BAD47-DE9E-4A83-BEAB-04EB43C03698}" sibTransId="{E428C4CD-FBAF-4628-B5C4-F1DFD8D8F934}"/>
    <dgm:cxn modelId="{29454757-B4EB-485E-9686-FC32D46BA114}" srcId="{866A3D5F-9661-4CCD-B30E-4CBB3E8C5443}" destId="{E5AE3999-EED6-4D89-99D6-FC898C8931BC}" srcOrd="1" destOrd="0" parTransId="{7C7C7677-62FC-4DF9-8014-D7E96513C111}" sibTransId="{455E564D-9A2F-480C-AB06-0E47F76B688E}"/>
    <dgm:cxn modelId="{ED915583-2FA5-42E0-83AB-27E8567401CA}" type="presOf" srcId="{866A3D5F-9661-4CCD-B30E-4CBB3E8C5443}" destId="{9F3D2159-16C9-4C66-9C94-8F229D02EB4B}" srcOrd="0" destOrd="0" presId="urn:microsoft.com/office/officeart/2018/5/layout/CenteredIconLabelDescriptionList"/>
    <dgm:cxn modelId="{9172668E-0187-4754-921E-671749E13716}" type="presOf" srcId="{4585A735-74CE-4F3A-8717-3F35C419C679}" destId="{A8662F8B-5E39-424B-A706-72DFCF962772}" srcOrd="0" destOrd="0" presId="urn:microsoft.com/office/officeart/2018/5/layout/CenteredIconLabelDescriptionList"/>
    <dgm:cxn modelId="{371BE0A9-09D5-4D48-875C-ED4297AFF38F}" srcId="{0D42A334-576B-4C6C-943A-12EC36F08637}" destId="{27E3BD16-5E80-4464-9F89-CA36DD8D2E2A}" srcOrd="0" destOrd="0" parTransId="{FEF45C5E-6F14-4774-A552-8A4757A6F47C}" sibTransId="{7A204660-1C6A-4F57-A7C3-56D0011F38A6}"/>
    <dgm:cxn modelId="{0010A4B9-55B5-49CB-ADD2-0E33D209B268}" type="presOf" srcId="{27E3BD16-5E80-4464-9F89-CA36DD8D2E2A}" destId="{CE683FC8-EF4F-4063-B2A9-0E11096D7A82}" srcOrd="0" destOrd="0" presId="urn:microsoft.com/office/officeart/2018/5/layout/CenteredIconLabelDescriptionList"/>
    <dgm:cxn modelId="{869084D3-4629-421C-83CC-C68C3A92C856}" type="presOf" srcId="{C2509A7E-032E-483A-A082-29155D9CD6F9}" destId="{83080C47-E66D-4664-AB46-89FD6F9499F6}" srcOrd="0" destOrd="0" presId="urn:microsoft.com/office/officeart/2018/5/layout/CenteredIconLabelDescriptionList"/>
    <dgm:cxn modelId="{F0C4C415-7820-4691-885F-6775281A289C}" type="presParOf" srcId="{ECC9AEF3-8559-4A99-BF86-A736F0B6CCD8}" destId="{E5481E2D-3322-4E8A-9EE8-2AF03F194D83}" srcOrd="0" destOrd="0" presId="urn:microsoft.com/office/officeart/2018/5/layout/CenteredIconLabelDescriptionList"/>
    <dgm:cxn modelId="{78D03498-67BB-4BAA-891A-4897556E7DBC}" type="presParOf" srcId="{E5481E2D-3322-4E8A-9EE8-2AF03F194D83}" destId="{DB180321-D2CA-4564-BB89-424DD7EB7085}" srcOrd="0" destOrd="0" presId="urn:microsoft.com/office/officeart/2018/5/layout/CenteredIconLabelDescriptionList"/>
    <dgm:cxn modelId="{D9B110BA-AE65-4A6B-A741-A100CCED61D4}" type="presParOf" srcId="{E5481E2D-3322-4E8A-9EE8-2AF03F194D83}" destId="{B2F6479B-2627-4BB9-972C-18571F57B62B}" srcOrd="1" destOrd="0" presId="urn:microsoft.com/office/officeart/2018/5/layout/CenteredIconLabelDescriptionList"/>
    <dgm:cxn modelId="{5F261D89-7208-43CA-BF90-4CBE9C0F08D9}" type="presParOf" srcId="{E5481E2D-3322-4E8A-9EE8-2AF03F194D83}" destId="{CE683FC8-EF4F-4063-B2A9-0E11096D7A82}" srcOrd="2" destOrd="0" presId="urn:microsoft.com/office/officeart/2018/5/layout/CenteredIconLabelDescriptionList"/>
    <dgm:cxn modelId="{1143D931-ECA1-4993-BD2A-A99505732A85}" type="presParOf" srcId="{E5481E2D-3322-4E8A-9EE8-2AF03F194D83}" destId="{1F479674-F404-4A10-810F-62211B99F83B}" srcOrd="3" destOrd="0" presId="urn:microsoft.com/office/officeart/2018/5/layout/CenteredIconLabelDescriptionList"/>
    <dgm:cxn modelId="{D12ECC52-025F-4544-8636-E5B57505EA24}" type="presParOf" srcId="{E5481E2D-3322-4E8A-9EE8-2AF03F194D83}" destId="{B2CE40BF-FE70-44B9-BB9E-A3AAEA8D523B}" srcOrd="4" destOrd="0" presId="urn:microsoft.com/office/officeart/2018/5/layout/CenteredIconLabelDescriptionList"/>
    <dgm:cxn modelId="{FD8BFE58-0E90-40B2-9055-D35FC3C7EC08}" type="presParOf" srcId="{ECC9AEF3-8559-4A99-BF86-A736F0B6CCD8}" destId="{56EDC443-B72E-4005-8C65-B100B7AD69BC}" srcOrd="1" destOrd="0" presId="urn:microsoft.com/office/officeart/2018/5/layout/CenteredIconLabelDescriptionList"/>
    <dgm:cxn modelId="{B878EA09-E8A7-4041-B952-3478883B8980}" type="presParOf" srcId="{ECC9AEF3-8559-4A99-BF86-A736F0B6CCD8}" destId="{D2932BD7-447E-4BC1-BCED-23C61F42D511}" srcOrd="2" destOrd="0" presId="urn:microsoft.com/office/officeart/2018/5/layout/CenteredIconLabelDescriptionList"/>
    <dgm:cxn modelId="{3DC3DBC5-3C11-4E55-B891-949DC2EA1A9E}" type="presParOf" srcId="{D2932BD7-447E-4BC1-BCED-23C61F42D511}" destId="{D357F6E4-2713-4EEE-9EC3-2863C258CF18}" srcOrd="0" destOrd="0" presId="urn:microsoft.com/office/officeart/2018/5/layout/CenteredIconLabelDescriptionList"/>
    <dgm:cxn modelId="{65C79FEB-50BC-4B77-B100-388A5D88E34A}" type="presParOf" srcId="{D2932BD7-447E-4BC1-BCED-23C61F42D511}" destId="{21347643-BB7F-4AEC-9735-DC803A25D31E}" srcOrd="1" destOrd="0" presId="urn:microsoft.com/office/officeart/2018/5/layout/CenteredIconLabelDescriptionList"/>
    <dgm:cxn modelId="{25E06C7B-B280-4BE0-8D19-3A6370BEC74D}" type="presParOf" srcId="{D2932BD7-447E-4BC1-BCED-23C61F42D511}" destId="{A8662F8B-5E39-424B-A706-72DFCF962772}" srcOrd="2" destOrd="0" presId="urn:microsoft.com/office/officeart/2018/5/layout/CenteredIconLabelDescriptionList"/>
    <dgm:cxn modelId="{51F96174-71A9-461E-B792-8617D055EC8D}" type="presParOf" srcId="{D2932BD7-447E-4BC1-BCED-23C61F42D511}" destId="{E522A311-C020-405D-8794-6D58EAD1A1B2}" srcOrd="3" destOrd="0" presId="urn:microsoft.com/office/officeart/2018/5/layout/CenteredIconLabelDescriptionList"/>
    <dgm:cxn modelId="{9DFF287A-9FD3-4DEE-A1EC-46CC4DFEF071}" type="presParOf" srcId="{D2932BD7-447E-4BC1-BCED-23C61F42D511}" destId="{D4C0E835-2305-4460-8D30-DF7844D3E889}" srcOrd="4" destOrd="0" presId="urn:microsoft.com/office/officeart/2018/5/layout/CenteredIconLabelDescriptionList"/>
    <dgm:cxn modelId="{38EBA9A2-7621-4180-A682-ECBA9BE1700F}" type="presParOf" srcId="{ECC9AEF3-8559-4A99-BF86-A736F0B6CCD8}" destId="{B7F7F32A-4FA6-4391-AA69-21C1A4056FF8}" srcOrd="3" destOrd="0" presId="urn:microsoft.com/office/officeart/2018/5/layout/CenteredIconLabelDescriptionList"/>
    <dgm:cxn modelId="{BC205E2B-BAB9-46A3-B66F-7C3B7D355696}" type="presParOf" srcId="{ECC9AEF3-8559-4A99-BF86-A736F0B6CCD8}" destId="{0D24F61E-E7A5-4735-934C-C97312208416}" srcOrd="4" destOrd="0" presId="urn:microsoft.com/office/officeart/2018/5/layout/CenteredIconLabelDescriptionList"/>
    <dgm:cxn modelId="{C93033A6-8FF9-48C6-99F6-01E85B7374B0}" type="presParOf" srcId="{0D24F61E-E7A5-4735-934C-C97312208416}" destId="{B3B222E5-984C-4F84-A6AF-DBDAD7815056}" srcOrd="0" destOrd="0" presId="urn:microsoft.com/office/officeart/2018/5/layout/CenteredIconLabelDescriptionList"/>
    <dgm:cxn modelId="{A2F7EBB8-38E5-4CD5-8EC2-E06C8B0AFCF7}" type="presParOf" srcId="{0D24F61E-E7A5-4735-934C-C97312208416}" destId="{87A0AAA1-4360-4E46-A3DE-C25EBE002612}" srcOrd="1" destOrd="0" presId="urn:microsoft.com/office/officeart/2018/5/layout/CenteredIconLabelDescriptionList"/>
    <dgm:cxn modelId="{B2E9F16D-6951-4DCE-80B8-C41F1FB7B17D}" type="presParOf" srcId="{0D24F61E-E7A5-4735-934C-C97312208416}" destId="{9F3D2159-16C9-4C66-9C94-8F229D02EB4B}" srcOrd="2" destOrd="0" presId="urn:microsoft.com/office/officeart/2018/5/layout/CenteredIconLabelDescriptionList"/>
    <dgm:cxn modelId="{17ABAAEB-3866-4562-90B6-A75B2EF903E3}" type="presParOf" srcId="{0D24F61E-E7A5-4735-934C-C97312208416}" destId="{E3D4A4BD-B7AF-4A8C-8A69-C93EDF223993}" srcOrd="3" destOrd="0" presId="urn:microsoft.com/office/officeart/2018/5/layout/CenteredIconLabelDescriptionList"/>
    <dgm:cxn modelId="{789183A4-F789-4E3E-B081-0AD3752E254C}" type="presParOf" srcId="{0D24F61E-E7A5-4735-934C-C97312208416}" destId="{83080C47-E66D-4664-AB46-89FD6F9499F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B9A54F-E6C5-46D7-97EA-77AB2D200FA2}"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80F8C943-0944-46DD-9EB9-7036CD185F20}">
      <dgm:prSet/>
      <dgm:spPr/>
      <dgm:t>
        <a:bodyPr/>
        <a:lstStyle/>
        <a:p>
          <a:r>
            <a:rPr lang="en-US"/>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gm:t>
    </dgm:pt>
    <dgm:pt modelId="{64ADE810-4EAA-4762-9356-8D9A2CBF1CFA}" type="parTrans" cxnId="{B9E53935-C9FA-43C1-8D28-099B840C0FB5}">
      <dgm:prSet/>
      <dgm:spPr/>
      <dgm:t>
        <a:bodyPr/>
        <a:lstStyle/>
        <a:p>
          <a:endParaRPr lang="en-US"/>
        </a:p>
      </dgm:t>
    </dgm:pt>
    <dgm:pt modelId="{51695A89-34AD-4D65-889D-EE9F5A063388}" type="sibTrans" cxnId="{B9E53935-C9FA-43C1-8D28-099B840C0FB5}">
      <dgm:prSet phldrT="1" phldr="0"/>
      <dgm:spPr/>
      <dgm:t>
        <a:bodyPr/>
        <a:lstStyle/>
        <a:p>
          <a:r>
            <a:rPr lang="en-US"/>
            <a:t>1</a:t>
          </a:r>
        </a:p>
      </dgm:t>
    </dgm:pt>
    <dgm:pt modelId="{BD5AC32E-ABBF-4F6F-9569-2B8C30676937}">
      <dgm:prSet/>
      <dgm:spPr/>
      <dgm:t>
        <a:bodyPr/>
        <a:lstStyle/>
        <a:p>
          <a:r>
            <a:rPr lang="en-US"/>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gm:t>
    </dgm:pt>
    <dgm:pt modelId="{49CCC0EE-CDA0-452C-98F1-75BAFCE90ACC}" type="parTrans" cxnId="{9F7E96D2-90EA-45B4-AF8A-248F59493320}">
      <dgm:prSet/>
      <dgm:spPr/>
      <dgm:t>
        <a:bodyPr/>
        <a:lstStyle/>
        <a:p>
          <a:endParaRPr lang="en-US"/>
        </a:p>
      </dgm:t>
    </dgm:pt>
    <dgm:pt modelId="{BC37BB41-0646-4EAD-A390-29E836EC206B}" type="sibTrans" cxnId="{9F7E96D2-90EA-45B4-AF8A-248F59493320}">
      <dgm:prSet phldrT="2" phldr="0"/>
      <dgm:spPr/>
      <dgm:t>
        <a:bodyPr/>
        <a:lstStyle/>
        <a:p>
          <a:r>
            <a:rPr lang="en-US"/>
            <a:t>2</a:t>
          </a:r>
        </a:p>
      </dgm:t>
    </dgm:pt>
    <dgm:pt modelId="{B5E7FE44-A557-499F-9417-CEA1FCAD96A7}" type="pres">
      <dgm:prSet presAssocID="{04B9A54F-E6C5-46D7-97EA-77AB2D200FA2}" presName="Name0" presStyleCnt="0">
        <dgm:presLayoutVars>
          <dgm:animLvl val="lvl"/>
          <dgm:resizeHandles val="exact"/>
        </dgm:presLayoutVars>
      </dgm:prSet>
      <dgm:spPr/>
    </dgm:pt>
    <dgm:pt modelId="{ACF21765-93A1-47CF-8537-6EA03C7570E4}" type="pres">
      <dgm:prSet presAssocID="{80F8C943-0944-46DD-9EB9-7036CD185F20}" presName="compositeNode" presStyleCnt="0">
        <dgm:presLayoutVars>
          <dgm:bulletEnabled val="1"/>
        </dgm:presLayoutVars>
      </dgm:prSet>
      <dgm:spPr/>
    </dgm:pt>
    <dgm:pt modelId="{3C84DFB9-0EBC-4374-89F1-8449086FAE20}" type="pres">
      <dgm:prSet presAssocID="{80F8C943-0944-46DD-9EB9-7036CD185F20}" presName="bgRect" presStyleLbl="bgAccFollowNode1" presStyleIdx="0" presStyleCnt="2"/>
      <dgm:spPr/>
    </dgm:pt>
    <dgm:pt modelId="{C0F04165-2E14-4ACE-95E1-15C3466682AB}" type="pres">
      <dgm:prSet presAssocID="{51695A89-34AD-4D65-889D-EE9F5A063388}" presName="sibTransNodeCircle" presStyleLbl="alignNode1" presStyleIdx="0" presStyleCnt="4">
        <dgm:presLayoutVars>
          <dgm:chMax val="0"/>
          <dgm:bulletEnabled/>
        </dgm:presLayoutVars>
      </dgm:prSet>
      <dgm:spPr/>
    </dgm:pt>
    <dgm:pt modelId="{282E8FD2-5081-4623-9524-CD8F6DE8FDB1}" type="pres">
      <dgm:prSet presAssocID="{80F8C943-0944-46DD-9EB9-7036CD185F20}" presName="bottomLine" presStyleLbl="alignNode1" presStyleIdx="1" presStyleCnt="4">
        <dgm:presLayoutVars/>
      </dgm:prSet>
      <dgm:spPr/>
    </dgm:pt>
    <dgm:pt modelId="{E40CEA2D-73AA-4016-B799-716AAC95AB8B}" type="pres">
      <dgm:prSet presAssocID="{80F8C943-0944-46DD-9EB9-7036CD185F20}" presName="nodeText" presStyleLbl="bgAccFollowNode1" presStyleIdx="0" presStyleCnt="2">
        <dgm:presLayoutVars>
          <dgm:bulletEnabled val="1"/>
        </dgm:presLayoutVars>
      </dgm:prSet>
      <dgm:spPr/>
    </dgm:pt>
    <dgm:pt modelId="{0733AB49-6405-41C6-B800-E996236B21F7}" type="pres">
      <dgm:prSet presAssocID="{51695A89-34AD-4D65-889D-EE9F5A063388}" presName="sibTrans" presStyleCnt="0"/>
      <dgm:spPr/>
    </dgm:pt>
    <dgm:pt modelId="{B1FE3789-53B6-485C-911A-FA76DE2C6281}" type="pres">
      <dgm:prSet presAssocID="{BD5AC32E-ABBF-4F6F-9569-2B8C30676937}" presName="compositeNode" presStyleCnt="0">
        <dgm:presLayoutVars>
          <dgm:bulletEnabled val="1"/>
        </dgm:presLayoutVars>
      </dgm:prSet>
      <dgm:spPr/>
    </dgm:pt>
    <dgm:pt modelId="{9993DF1D-8572-45F3-B168-5F61744BFBBD}" type="pres">
      <dgm:prSet presAssocID="{BD5AC32E-ABBF-4F6F-9569-2B8C30676937}" presName="bgRect" presStyleLbl="bgAccFollowNode1" presStyleIdx="1" presStyleCnt="2"/>
      <dgm:spPr/>
    </dgm:pt>
    <dgm:pt modelId="{302358E2-E8BB-443F-B7DD-23F13658770A}" type="pres">
      <dgm:prSet presAssocID="{BC37BB41-0646-4EAD-A390-29E836EC206B}" presName="sibTransNodeCircle" presStyleLbl="alignNode1" presStyleIdx="2" presStyleCnt="4">
        <dgm:presLayoutVars>
          <dgm:chMax val="0"/>
          <dgm:bulletEnabled/>
        </dgm:presLayoutVars>
      </dgm:prSet>
      <dgm:spPr/>
    </dgm:pt>
    <dgm:pt modelId="{9E2DF9B9-B174-4DA0-9F74-FD9CBBC3AAA8}" type="pres">
      <dgm:prSet presAssocID="{BD5AC32E-ABBF-4F6F-9569-2B8C30676937}" presName="bottomLine" presStyleLbl="alignNode1" presStyleIdx="3" presStyleCnt="4">
        <dgm:presLayoutVars/>
      </dgm:prSet>
      <dgm:spPr/>
    </dgm:pt>
    <dgm:pt modelId="{3288CAD2-A456-4268-BB6B-DE9D290A39B1}" type="pres">
      <dgm:prSet presAssocID="{BD5AC32E-ABBF-4F6F-9569-2B8C30676937}" presName="nodeText" presStyleLbl="bgAccFollowNode1" presStyleIdx="1" presStyleCnt="2">
        <dgm:presLayoutVars>
          <dgm:bulletEnabled val="1"/>
        </dgm:presLayoutVars>
      </dgm:prSet>
      <dgm:spPr/>
    </dgm:pt>
  </dgm:ptLst>
  <dgm:cxnLst>
    <dgm:cxn modelId="{E2D5A308-2012-460F-9608-05B385B20C41}" type="presOf" srcId="{BD5AC32E-ABBF-4F6F-9569-2B8C30676937}" destId="{9993DF1D-8572-45F3-B168-5F61744BFBBD}" srcOrd="0" destOrd="0" presId="urn:microsoft.com/office/officeart/2016/7/layout/BasicLinearProcessNumbered"/>
    <dgm:cxn modelId="{DB96520D-104B-4260-ABE6-3C47C19BAA25}" type="presOf" srcId="{04B9A54F-E6C5-46D7-97EA-77AB2D200FA2}" destId="{B5E7FE44-A557-499F-9417-CEA1FCAD96A7}" srcOrd="0" destOrd="0" presId="urn:microsoft.com/office/officeart/2016/7/layout/BasicLinearProcessNumbered"/>
    <dgm:cxn modelId="{CDB5DE23-6FDD-4376-AB3B-4A018012034B}" type="presOf" srcId="{51695A89-34AD-4D65-889D-EE9F5A063388}" destId="{C0F04165-2E14-4ACE-95E1-15C3466682AB}" srcOrd="0" destOrd="0" presId="urn:microsoft.com/office/officeart/2016/7/layout/BasicLinearProcessNumbered"/>
    <dgm:cxn modelId="{B9E53935-C9FA-43C1-8D28-099B840C0FB5}" srcId="{04B9A54F-E6C5-46D7-97EA-77AB2D200FA2}" destId="{80F8C943-0944-46DD-9EB9-7036CD185F20}" srcOrd="0" destOrd="0" parTransId="{64ADE810-4EAA-4762-9356-8D9A2CBF1CFA}" sibTransId="{51695A89-34AD-4D65-889D-EE9F5A063388}"/>
    <dgm:cxn modelId="{4DCAB48B-7885-423C-AEFB-C40E1EC869C2}" type="presOf" srcId="{BD5AC32E-ABBF-4F6F-9569-2B8C30676937}" destId="{3288CAD2-A456-4268-BB6B-DE9D290A39B1}" srcOrd="1" destOrd="0" presId="urn:microsoft.com/office/officeart/2016/7/layout/BasicLinearProcessNumbered"/>
    <dgm:cxn modelId="{447714AD-B6FF-4B34-A2CF-CCCD864B68C6}" type="presOf" srcId="{80F8C943-0944-46DD-9EB9-7036CD185F20}" destId="{3C84DFB9-0EBC-4374-89F1-8449086FAE20}" srcOrd="0" destOrd="0" presId="urn:microsoft.com/office/officeart/2016/7/layout/BasicLinearProcessNumbered"/>
    <dgm:cxn modelId="{77A69EB0-B315-4315-A9F0-7530CA62E037}" type="presOf" srcId="{BC37BB41-0646-4EAD-A390-29E836EC206B}" destId="{302358E2-E8BB-443F-B7DD-23F13658770A}" srcOrd="0" destOrd="0" presId="urn:microsoft.com/office/officeart/2016/7/layout/BasicLinearProcessNumbered"/>
    <dgm:cxn modelId="{2D68B1B0-76EE-4FEA-A589-AD920B24E982}" type="presOf" srcId="{80F8C943-0944-46DD-9EB9-7036CD185F20}" destId="{E40CEA2D-73AA-4016-B799-716AAC95AB8B}" srcOrd="1" destOrd="0" presId="urn:microsoft.com/office/officeart/2016/7/layout/BasicLinearProcessNumbered"/>
    <dgm:cxn modelId="{9F7E96D2-90EA-45B4-AF8A-248F59493320}" srcId="{04B9A54F-E6C5-46D7-97EA-77AB2D200FA2}" destId="{BD5AC32E-ABBF-4F6F-9569-2B8C30676937}" srcOrd="1" destOrd="0" parTransId="{49CCC0EE-CDA0-452C-98F1-75BAFCE90ACC}" sibTransId="{BC37BB41-0646-4EAD-A390-29E836EC206B}"/>
    <dgm:cxn modelId="{09AC5539-9880-4B1E-A243-CF782EFD7D1B}" type="presParOf" srcId="{B5E7FE44-A557-499F-9417-CEA1FCAD96A7}" destId="{ACF21765-93A1-47CF-8537-6EA03C7570E4}" srcOrd="0" destOrd="0" presId="urn:microsoft.com/office/officeart/2016/7/layout/BasicLinearProcessNumbered"/>
    <dgm:cxn modelId="{6543D41B-8D97-4AA9-8554-DEDB0A40D126}" type="presParOf" srcId="{ACF21765-93A1-47CF-8537-6EA03C7570E4}" destId="{3C84DFB9-0EBC-4374-89F1-8449086FAE20}" srcOrd="0" destOrd="0" presId="urn:microsoft.com/office/officeart/2016/7/layout/BasicLinearProcessNumbered"/>
    <dgm:cxn modelId="{7A4F7FFF-C6A2-4E45-B6C3-B52538A0AC42}" type="presParOf" srcId="{ACF21765-93A1-47CF-8537-6EA03C7570E4}" destId="{C0F04165-2E14-4ACE-95E1-15C3466682AB}" srcOrd="1" destOrd="0" presId="urn:microsoft.com/office/officeart/2016/7/layout/BasicLinearProcessNumbered"/>
    <dgm:cxn modelId="{4765EC72-D027-4818-BBE8-7C15A69487DB}" type="presParOf" srcId="{ACF21765-93A1-47CF-8537-6EA03C7570E4}" destId="{282E8FD2-5081-4623-9524-CD8F6DE8FDB1}" srcOrd="2" destOrd="0" presId="urn:microsoft.com/office/officeart/2016/7/layout/BasicLinearProcessNumbered"/>
    <dgm:cxn modelId="{A8B9045B-A0A7-4FA9-AE20-20C3548C8D17}" type="presParOf" srcId="{ACF21765-93A1-47CF-8537-6EA03C7570E4}" destId="{E40CEA2D-73AA-4016-B799-716AAC95AB8B}" srcOrd="3" destOrd="0" presId="urn:microsoft.com/office/officeart/2016/7/layout/BasicLinearProcessNumbered"/>
    <dgm:cxn modelId="{3776A511-ACA6-4EB1-B578-D8738F5C086F}" type="presParOf" srcId="{B5E7FE44-A557-499F-9417-CEA1FCAD96A7}" destId="{0733AB49-6405-41C6-B800-E996236B21F7}" srcOrd="1" destOrd="0" presId="urn:microsoft.com/office/officeart/2016/7/layout/BasicLinearProcessNumbered"/>
    <dgm:cxn modelId="{8BB4946C-D807-4A35-A82F-2EE4C3C0F83A}" type="presParOf" srcId="{B5E7FE44-A557-499F-9417-CEA1FCAD96A7}" destId="{B1FE3789-53B6-485C-911A-FA76DE2C6281}" srcOrd="2" destOrd="0" presId="urn:microsoft.com/office/officeart/2016/7/layout/BasicLinearProcessNumbered"/>
    <dgm:cxn modelId="{5023874E-C640-42F8-A2CD-7E21621FB0B1}" type="presParOf" srcId="{B1FE3789-53B6-485C-911A-FA76DE2C6281}" destId="{9993DF1D-8572-45F3-B168-5F61744BFBBD}" srcOrd="0" destOrd="0" presId="urn:microsoft.com/office/officeart/2016/7/layout/BasicLinearProcessNumbered"/>
    <dgm:cxn modelId="{B1690DD3-B58B-44AB-A7AC-052A4B736190}" type="presParOf" srcId="{B1FE3789-53B6-485C-911A-FA76DE2C6281}" destId="{302358E2-E8BB-443F-B7DD-23F13658770A}" srcOrd="1" destOrd="0" presId="urn:microsoft.com/office/officeart/2016/7/layout/BasicLinearProcessNumbered"/>
    <dgm:cxn modelId="{C98A37CE-5285-4C89-A4C1-AB0CF5A6CE41}" type="presParOf" srcId="{B1FE3789-53B6-485C-911A-FA76DE2C6281}" destId="{9E2DF9B9-B174-4DA0-9F74-FD9CBBC3AAA8}" srcOrd="2" destOrd="0" presId="urn:microsoft.com/office/officeart/2016/7/layout/BasicLinearProcessNumbered"/>
    <dgm:cxn modelId="{90C93441-B204-4F94-9319-9F9F2FC0CD06}" type="presParOf" srcId="{B1FE3789-53B6-485C-911A-FA76DE2C6281}" destId="{3288CAD2-A456-4268-BB6B-DE9D290A39B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80321-D2CA-4564-BB89-424DD7EB7085}">
      <dsp:nvSpPr>
        <dsp:cNvPr id="0" name=""/>
        <dsp:cNvSpPr/>
      </dsp:nvSpPr>
      <dsp:spPr>
        <a:xfrm>
          <a:off x="1070032" y="556"/>
          <a:ext cx="1139154" cy="1139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83FC8-EF4F-4063-B2A9-0E11096D7A82}">
      <dsp:nvSpPr>
        <dsp:cNvPr id="0" name=""/>
        <dsp:cNvSpPr/>
      </dsp:nvSpPr>
      <dsp:spPr>
        <a:xfrm>
          <a:off x="12245"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sz="1400" b="1" kern="1200"/>
            <a:t>embeddings</a:t>
          </a:r>
          <a:r>
            <a:rPr lang="en-US" sz="1400" kern="1200"/>
            <a:t>.</a:t>
          </a:r>
        </a:p>
      </dsp:txBody>
      <dsp:txXfrm>
        <a:off x="12245" y="1320002"/>
        <a:ext cx="3254727" cy="2430000"/>
      </dsp:txXfrm>
    </dsp:sp>
    <dsp:sp modelId="{B2CE40BF-FE70-44B9-BB9E-A3AAEA8D523B}">
      <dsp:nvSpPr>
        <dsp:cNvPr id="0" name=""/>
        <dsp:cNvSpPr/>
      </dsp:nvSpPr>
      <dsp:spPr>
        <a:xfrm>
          <a:off x="12245"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D357F6E4-2713-4EEE-9EC3-2863C258CF18}">
      <dsp:nvSpPr>
        <dsp:cNvPr id="0" name=""/>
        <dsp:cNvSpPr/>
      </dsp:nvSpPr>
      <dsp:spPr>
        <a:xfrm>
          <a:off x="4894337" y="556"/>
          <a:ext cx="1139154" cy="1139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62F8B-5E39-424B-A706-72DFCF962772}">
      <dsp:nvSpPr>
        <dsp:cNvPr id="0" name=""/>
        <dsp:cNvSpPr/>
      </dsp:nvSpPr>
      <dsp:spPr>
        <a:xfrm>
          <a:off x="3836550"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sp:txBody>
      <dsp:txXfrm>
        <a:off x="3836550" y="1320002"/>
        <a:ext cx="3254727" cy="2430000"/>
      </dsp:txXfrm>
    </dsp:sp>
    <dsp:sp modelId="{D4C0E835-2305-4460-8D30-DF7844D3E889}">
      <dsp:nvSpPr>
        <dsp:cNvPr id="0" name=""/>
        <dsp:cNvSpPr/>
      </dsp:nvSpPr>
      <dsp:spPr>
        <a:xfrm>
          <a:off x="3836550"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B3B222E5-984C-4F84-A6AF-DBDAD7815056}">
      <dsp:nvSpPr>
        <dsp:cNvPr id="0" name=""/>
        <dsp:cNvSpPr/>
      </dsp:nvSpPr>
      <dsp:spPr>
        <a:xfrm>
          <a:off x="8774916" y="177265"/>
          <a:ext cx="1139154" cy="1139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D2159-16C9-4C66-9C94-8F229D02EB4B}">
      <dsp:nvSpPr>
        <dsp:cNvPr id="0" name=""/>
        <dsp:cNvSpPr/>
      </dsp:nvSpPr>
      <dsp:spPr>
        <a:xfrm>
          <a:off x="7673093" y="1316426"/>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example:</a:t>
          </a:r>
        </a:p>
      </dsp:txBody>
      <dsp:txXfrm>
        <a:off x="7673093" y="1316426"/>
        <a:ext cx="3254727" cy="2430000"/>
      </dsp:txXfrm>
    </dsp:sp>
    <dsp:sp modelId="{83080C47-E66D-4664-AB46-89FD6F9499F6}">
      <dsp:nvSpPr>
        <dsp:cNvPr id="0" name=""/>
        <dsp:cNvSpPr/>
      </dsp:nvSpPr>
      <dsp:spPr>
        <a:xfrm>
          <a:off x="7516833" y="1595048"/>
          <a:ext cx="3254727" cy="199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words "cat" and "dog" might be close together in the space because they’re both animals and pets.</a:t>
          </a:r>
        </a:p>
        <a:p>
          <a:pPr marL="0" lvl="0" indent="0" algn="ctr" defTabSz="488950">
            <a:lnSpc>
              <a:spcPct val="90000"/>
            </a:lnSpc>
            <a:spcBef>
              <a:spcPct val="0"/>
            </a:spcBef>
            <a:spcAft>
              <a:spcPct val="35000"/>
            </a:spcAft>
            <a:buNone/>
          </a:pPr>
          <a:r>
            <a:rPr lang="en-US" sz="1100" kern="1200"/>
            <a:t>The word "car" would be farther away from "cat" because they have different meanings.</a:t>
          </a:r>
        </a:p>
      </dsp:txBody>
      <dsp:txXfrm>
        <a:off x="7516833" y="1595048"/>
        <a:ext cx="3254727" cy="1999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4DFB9-0EBC-4374-89F1-8449086FAE20}">
      <dsp:nvSpPr>
        <dsp:cNvPr id="0" name=""/>
        <dsp:cNvSpPr/>
      </dsp:nvSpPr>
      <dsp:spPr>
        <a:xfrm>
          <a:off x="1283" y="0"/>
          <a:ext cx="5006206" cy="43513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622300">
            <a:lnSpc>
              <a:spcPct val="90000"/>
            </a:lnSpc>
            <a:spcBef>
              <a:spcPct val="0"/>
            </a:spcBef>
            <a:spcAft>
              <a:spcPct val="35000"/>
            </a:spcAft>
            <a:buNone/>
          </a:pPr>
          <a:r>
            <a:rPr lang="en-US" sz="1400" kern="1200"/>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sp:txBody>
      <dsp:txXfrm>
        <a:off x="1283" y="1653508"/>
        <a:ext cx="5006206" cy="2610802"/>
      </dsp:txXfrm>
    </dsp:sp>
    <dsp:sp modelId="{C0F04165-2E14-4ACE-95E1-15C3466682AB}">
      <dsp:nvSpPr>
        <dsp:cNvPr id="0" name=""/>
        <dsp:cNvSpPr/>
      </dsp:nvSpPr>
      <dsp:spPr>
        <a:xfrm>
          <a:off x="1851685" y="435133"/>
          <a:ext cx="1305401" cy="130540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282E8FD2-5081-4623-9524-CD8F6DE8FDB1}">
      <dsp:nvSpPr>
        <dsp:cNvPr id="0" name=""/>
        <dsp:cNvSpPr/>
      </dsp:nvSpPr>
      <dsp:spPr>
        <a:xfrm>
          <a:off x="1283" y="4351266"/>
          <a:ext cx="5006206" cy="72"/>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3DF1D-8572-45F3-B168-5F61744BFBBD}">
      <dsp:nvSpPr>
        <dsp:cNvPr id="0" name=""/>
        <dsp:cNvSpPr/>
      </dsp:nvSpPr>
      <dsp:spPr>
        <a:xfrm>
          <a:off x="5508110" y="0"/>
          <a:ext cx="5006206" cy="435133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622300">
            <a:lnSpc>
              <a:spcPct val="90000"/>
            </a:lnSpc>
            <a:spcBef>
              <a:spcPct val="0"/>
            </a:spcBef>
            <a:spcAft>
              <a:spcPct val="35000"/>
            </a:spcAft>
            <a:buNone/>
          </a:pPr>
          <a:r>
            <a:rPr lang="en-US" sz="1400" kern="1200"/>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sp:txBody>
      <dsp:txXfrm>
        <a:off x="5508110" y="1653508"/>
        <a:ext cx="5006206" cy="2610802"/>
      </dsp:txXfrm>
    </dsp:sp>
    <dsp:sp modelId="{302358E2-E8BB-443F-B7DD-23F13658770A}">
      <dsp:nvSpPr>
        <dsp:cNvPr id="0" name=""/>
        <dsp:cNvSpPr/>
      </dsp:nvSpPr>
      <dsp:spPr>
        <a:xfrm>
          <a:off x="7358512" y="435133"/>
          <a:ext cx="1305401" cy="1305401"/>
        </a:xfrm>
        <a:prstGeom prst="ellips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9E2DF9B9-B174-4DA0-9F74-FD9CBBC3AAA8}">
      <dsp:nvSpPr>
        <dsp:cNvPr id="0" name=""/>
        <dsp:cNvSpPr/>
      </dsp:nvSpPr>
      <dsp:spPr>
        <a:xfrm>
          <a:off x="5508110" y="4351266"/>
          <a:ext cx="5006206"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688233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2142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580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94660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93604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43701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34761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59236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495749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19325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861244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15060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87255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21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10/7/2024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011533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fuelcycle.com/blog/the-3-most-common-observation-research-methods/#:~:text=When%20it%20comes%20to%20observational,of%20each%20type%20of%20observation." TargetMode="Externa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hyperlink" Target="https://www.nia.nih.gov/research/blog/2023/06/understanding-value-secondary-research-data#:~:text=Secondary%20research%20uses%20existing%20data,used%20in%20secondary%20genomic%20research." TargetMode="External"/><Relationship Id="rId5" Type="http://schemas.openxmlformats.org/officeDocument/2006/relationships/hyperlink" Target="https://forms.app/en/blog/experimental-research" TargetMode="External"/><Relationship Id="rId4" Type="http://schemas.openxmlformats.org/officeDocument/2006/relationships/hyperlink" Target="surveymonkey.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hyperlink" Target="https://python.langchain.com/docs/integrations/document_loaders/" TargetMode="External"/><Relationship Id="rId1" Type="http://schemas.openxmlformats.org/officeDocument/2006/relationships/slideLayout" Target="../slideLayouts/slideLayout44.xml"/><Relationship Id="rId4" Type="http://schemas.openxmlformats.org/officeDocument/2006/relationships/hyperlink" Target="https://python.langchain.com/docs/integrations/vectorstores/"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9.jpeg"/><Relationship Id="rId1" Type="http://schemas.openxmlformats.org/officeDocument/2006/relationships/slideLayout" Target="../slideLayouts/slideLayout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44.xml"/><Relationship Id="rId1" Type="http://schemas.openxmlformats.org/officeDocument/2006/relationships/tags" Target="../tags/tag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topics/api" TargetMode="External"/><Relationship Id="rId7" Type="http://schemas.openxmlformats.org/officeDocument/2006/relationships/hyperlink" Target="https://www.kaggle.com/discussions/general/236180" TargetMode="External"/><Relationship Id="rId2" Type="http://schemas.openxmlformats.org/officeDocument/2006/relationships/slideLayout" Target="../slideLayouts/slideLayout24.xml"/><Relationship Id="rId1" Type="http://schemas.openxmlformats.org/officeDocument/2006/relationships/tags" Target="../tags/tag3.xml"/><Relationship Id="rId6" Type="http://schemas.openxmlformats.org/officeDocument/2006/relationships/hyperlink" Target="https://youtu.be/gRLHr664tXA?si=lu-mtdNsBTZdIvJf" TargetMode="External"/><Relationship Id="rId5" Type="http://schemas.openxmlformats.org/officeDocument/2006/relationships/hyperlink" Target="https://pypi.org/project/Wikipedia-API/" TargetMode="External"/><Relationship Id="rId4" Type="http://schemas.openxmlformats.org/officeDocument/2006/relationships/hyperlink" Target="https://www.w3schools.com/mysql/default.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Ingestion</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Collection Techniques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Surveys and Questionnaires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Observational Methods</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Experiments</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Secondary Data Sources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Observational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SurveyMonkey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Qualtrics Survey Software</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ction="ppaction://hlinkfile"/>
              </a:rPr>
              <a:t>SurveyMonkey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Behavioral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User Experience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Field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Ecological research</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Clinical trials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Psychological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Educational interventions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Product testing</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Experimental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Economic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Demographic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Meta-analysis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Policy research</a:t>
            </a: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NIH Need for Secondary Research</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346954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F11D87-5EC8-9361-7B82-9E55DEEB4A57}"/>
              </a:ext>
            </a:extLst>
          </p:cNvPr>
          <p:cNvSpPr>
            <a:spLocks noGrp="1"/>
          </p:cNvSpPr>
          <p:nvPr>
            <p:ph type="title"/>
          </p:nvPr>
        </p:nvSpPr>
        <p:spPr/>
        <p:txBody>
          <a:bodyPr/>
          <a:lstStyle/>
          <a:p>
            <a:r>
              <a:rPr lang="en-US" dirty="0"/>
              <a:t>LangChain Framework for Data Ingestion</a:t>
            </a:r>
          </a:p>
        </p:txBody>
      </p:sp>
      <p:sp>
        <p:nvSpPr>
          <p:cNvPr id="2" name="Text Placeholder 1">
            <a:extLst>
              <a:ext uri="{FF2B5EF4-FFF2-40B4-BE49-F238E27FC236}">
                <a16:creationId xmlns:a16="http://schemas.microsoft.com/office/drawing/2014/main" id="{AC417025-4FF5-6215-E7FD-9F69BE1C09C7}"/>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LangChain Document Loaders</a:t>
            </a:r>
            <a:endParaRPr lang="en-US" dirty="0"/>
          </a:p>
          <a:p>
            <a:endParaRPr lang="en-US" dirty="0"/>
          </a:p>
        </p:txBody>
      </p:sp>
      <p:sp>
        <p:nvSpPr>
          <p:cNvPr id="3" name="Text Placeholder 2">
            <a:extLst>
              <a:ext uri="{FF2B5EF4-FFF2-40B4-BE49-F238E27FC236}">
                <a16:creationId xmlns:a16="http://schemas.microsoft.com/office/drawing/2014/main" id="{C3FB254D-4865-0394-FA1C-443534B0FC1A}"/>
              </a:ext>
            </a:extLst>
          </p:cNvPr>
          <p:cNvSpPr>
            <a:spLocks noGrp="1"/>
          </p:cNvSpPr>
          <p:nvPr>
            <p:ph type="body" sz="quarter" idx="4294967295"/>
          </p:nvPr>
        </p:nvSpPr>
        <p:spPr>
          <a:xfrm>
            <a:off x="457200" y="1868146"/>
            <a:ext cx="4440237" cy="1084262"/>
          </a:xfrm>
        </p:spPr>
        <p:txBody>
          <a:bodyPr/>
          <a:lstStyle/>
          <a:p>
            <a:r>
              <a:rPr lang="en-US" dirty="0">
                <a:hlinkClick r:id="rId3">
                  <a:extLst>
                    <a:ext uri="{A12FA001-AC4F-418D-AE19-62706E023703}">
                      <ahyp:hlinkClr xmlns:ahyp="http://schemas.microsoft.com/office/drawing/2018/hyperlinkcolor" val="tx"/>
                    </a:ext>
                  </a:extLst>
                </a:hlinkClick>
              </a:rPr>
              <a:t>LangChain Embedding Models</a:t>
            </a:r>
            <a:endParaRPr lang="en-US" dirty="0"/>
          </a:p>
          <a:p>
            <a:endParaRPr lang="en-US" dirty="0"/>
          </a:p>
        </p:txBody>
      </p:sp>
      <p:sp>
        <p:nvSpPr>
          <p:cNvPr id="4" name="Text Placeholder 3">
            <a:extLst>
              <a:ext uri="{FF2B5EF4-FFF2-40B4-BE49-F238E27FC236}">
                <a16:creationId xmlns:a16="http://schemas.microsoft.com/office/drawing/2014/main" id="{BB3580E4-1EAF-4ABC-9104-732639190018}"/>
              </a:ext>
            </a:extLst>
          </p:cNvPr>
          <p:cNvSpPr>
            <a:spLocks noGrp="1"/>
          </p:cNvSpPr>
          <p:nvPr>
            <p:ph type="body" sz="quarter" idx="4294967295"/>
          </p:nvPr>
        </p:nvSpPr>
        <p:spPr>
          <a:xfrm>
            <a:off x="445939" y="2558926"/>
            <a:ext cx="4440237" cy="1084262"/>
          </a:xfrm>
        </p:spPr>
        <p:txBody>
          <a:bodyPr/>
          <a:lstStyle/>
          <a:p>
            <a:r>
              <a:rPr lang="en-US" dirty="0">
                <a:hlinkClick r:id="rId4">
                  <a:extLst>
                    <a:ext uri="{A12FA001-AC4F-418D-AE19-62706E023703}">
                      <ahyp:hlinkClr xmlns:ahyp="http://schemas.microsoft.com/office/drawing/2018/hyperlinkcolor" val="tx"/>
                    </a:ext>
                  </a:extLst>
                </a:hlinkClick>
              </a:rPr>
              <a:t>LangChain </a:t>
            </a:r>
            <a:r>
              <a:rPr lang="en-US" dirty="0" err="1">
                <a:hlinkClick r:id="rId4">
                  <a:extLst>
                    <a:ext uri="{A12FA001-AC4F-418D-AE19-62706E023703}">
                      <ahyp:hlinkClr xmlns:ahyp="http://schemas.microsoft.com/office/drawing/2018/hyperlinkcolor" val="tx"/>
                    </a:ext>
                  </a:extLst>
                </a:hlinkClick>
              </a:rPr>
              <a:t>Vectorstores</a:t>
            </a:r>
            <a:endParaRPr lang="en-US" dirty="0"/>
          </a:p>
          <a:p>
            <a:endParaRPr lang="en-US" dirty="0"/>
          </a:p>
        </p:txBody>
      </p:sp>
    </p:spTree>
    <p:extLst>
      <p:ext uri="{BB962C8B-B14F-4D97-AF65-F5344CB8AC3E}">
        <p14:creationId xmlns:p14="http://schemas.microsoft.com/office/powerpoint/2010/main" val="191126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Embeddings</a:t>
            </a:r>
          </a:p>
        </p:txBody>
      </p:sp>
      <p:graphicFrame>
        <p:nvGraphicFramePr>
          <p:cNvPr id="13" name="Content Placeholder 2">
            <a:extLst>
              <a:ext uri="{FF2B5EF4-FFF2-40B4-BE49-F238E27FC236}">
                <a16:creationId xmlns:a16="http://schemas.microsoft.com/office/drawing/2014/main" id="{83A51E4F-AE62-6E67-934A-0989308F9E6C}"/>
              </a:ext>
            </a:extLst>
          </p:cNvPr>
          <p:cNvGraphicFramePr>
            <a:graphicFrameLocks noGrp="1"/>
          </p:cNvGraphicFramePr>
          <p:nvPr>
            <p:ph idx="1"/>
            <p:extLst>
              <p:ext uri="{D42A27DB-BD31-4B8C-83A1-F6EECF244321}">
                <p14:modId xmlns:p14="http://schemas.microsoft.com/office/powerpoint/2010/main" val="25755228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675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ribbon&#10;&#10;Description automatically generated">
            <a:extLst>
              <a:ext uri="{FF2B5EF4-FFF2-40B4-BE49-F238E27FC236}">
                <a16:creationId xmlns:a16="http://schemas.microsoft.com/office/drawing/2014/main" id="{2518BDE0-035A-7D4A-D7DA-1FBA8DD3F7A9}"/>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838200" y="365125"/>
            <a:ext cx="10515600" cy="1325563"/>
          </a:xfrm>
        </p:spPr>
        <p:txBody>
          <a:bodyPr>
            <a:normAutofit/>
          </a:bodyPr>
          <a:lstStyle/>
          <a:p>
            <a:r>
              <a:rPr lang="en-US" dirty="0"/>
              <a:t>Embeddings - Why</a:t>
            </a:r>
          </a:p>
        </p:txBody>
      </p:sp>
      <p:graphicFrame>
        <p:nvGraphicFramePr>
          <p:cNvPr id="5" name="Content Placeholder 2">
            <a:extLst>
              <a:ext uri="{FF2B5EF4-FFF2-40B4-BE49-F238E27FC236}">
                <a16:creationId xmlns:a16="http://schemas.microsoft.com/office/drawing/2014/main" id="{2876F279-0A9F-0C83-60CC-71B4DED9AF43}"/>
              </a:ext>
            </a:extLst>
          </p:cNvPr>
          <p:cNvGraphicFramePr>
            <a:graphicFrameLocks noGrp="1"/>
          </p:cNvGraphicFramePr>
          <p:nvPr>
            <p:ph idx="1"/>
            <p:extLst>
              <p:ext uri="{D42A27DB-BD31-4B8C-83A1-F6EECF244321}">
                <p14:modId xmlns:p14="http://schemas.microsoft.com/office/powerpoint/2010/main" val="34887808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38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Window and Stride</a:t>
            </a:r>
          </a:p>
        </p:txBody>
      </p:sp>
      <p:sp>
        <p:nvSpPr>
          <p:cNvPr id="3" name="Content Placeholder 2">
            <a:extLst>
              <a:ext uri="{FF2B5EF4-FFF2-40B4-BE49-F238E27FC236}">
                <a16:creationId xmlns:a16="http://schemas.microsoft.com/office/drawing/2014/main" id="{B1F72709-9E4F-556C-9815-FA92AA28AD6B}"/>
              </a:ext>
            </a:extLst>
          </p:cNvPr>
          <p:cNvSpPr>
            <a:spLocks noGrp="1"/>
          </p:cNvSpPr>
          <p:nvPr>
            <p:ph idx="1"/>
          </p:nvPr>
        </p:nvSpPr>
        <p:spPr/>
        <p:txBody>
          <a:bodyPr>
            <a:normAutofit fontScale="77500" lnSpcReduction="20000"/>
          </a:bodyPr>
          <a:lstStyle/>
          <a:p>
            <a:pPr marL="0" indent="0">
              <a:buNone/>
            </a:pPr>
            <a:r>
              <a:rPr lang="en-US" dirty="0"/>
              <a:t>Imagine you're trying to read a really big book, but instead of reading the whole thing at once, you decide to read it bit by bit. To do this, you take a </a:t>
            </a:r>
            <a:r>
              <a:rPr lang="en-US" b="1" dirty="0"/>
              <a:t>window</a:t>
            </a:r>
            <a:r>
              <a:rPr lang="en-US" dirty="0"/>
              <a:t>, like a piece of paper with a cut-out hole, and place it over a few lines of the book to see only a small part at a time.</a:t>
            </a:r>
          </a:p>
          <a:p>
            <a:pPr marL="0" indent="0">
              <a:buNone/>
            </a:pPr>
            <a:endParaRPr lang="en-US" dirty="0"/>
          </a:p>
          <a:p>
            <a:pPr marL="0" indent="0">
              <a:buNone/>
            </a:pPr>
            <a:r>
              <a:rPr lang="en-US" dirty="0"/>
              <a:t>- The </a:t>
            </a:r>
            <a:r>
              <a:rPr lang="en-US" b="1" dirty="0"/>
              <a:t>window</a:t>
            </a:r>
            <a:r>
              <a:rPr lang="en-US" dirty="0"/>
              <a:t> is like a frame that covers only a part of the text, allowing you to focus on a specific section. For example, if the book has a thousand lines, and your window shows ten lines, you can only read those ten lines at once.</a:t>
            </a:r>
          </a:p>
          <a:p>
            <a:pPr marL="0" indent="0">
              <a:buNone/>
            </a:pPr>
            <a:endParaRPr lang="en-US" dirty="0"/>
          </a:p>
          <a:p>
            <a:pPr marL="0" indent="0">
              <a:buNone/>
            </a:pPr>
            <a:r>
              <a:rPr lang="en-US" dirty="0"/>
              <a:t>- The </a:t>
            </a:r>
            <a:r>
              <a:rPr lang="en-US" b="1" dirty="0"/>
              <a:t>stride</a:t>
            </a:r>
            <a:r>
              <a:rPr lang="en-US" dirty="0"/>
              <a:t> is how far you move the window each time. If your stride is small, you move the window a little bit, which means you see a lot of overlapping text between each move. If your stride is large, you move the window further, which means there is less overlap, or none at all, between what you saw before and what you see now.</a:t>
            </a:r>
          </a:p>
          <a:p>
            <a:pPr marL="0" indent="0">
              <a:buNone/>
            </a:pPr>
            <a:endParaRPr lang="en-US" dirty="0"/>
          </a:p>
          <a:p>
            <a:pPr marL="0" indent="0">
              <a:buNone/>
            </a:pPr>
            <a:r>
              <a:rPr lang="en-US" dirty="0"/>
              <a:t>In artificial intelligence, especially in natural language processing, </a:t>
            </a:r>
            <a:r>
              <a:rPr lang="en-US" b="1" dirty="0"/>
              <a:t>window</a:t>
            </a:r>
            <a:r>
              <a:rPr lang="en-US" dirty="0"/>
              <a:t> and </a:t>
            </a:r>
            <a:r>
              <a:rPr lang="en-US" b="1" dirty="0"/>
              <a:t>stride</a:t>
            </a:r>
            <a:r>
              <a:rPr lang="en-US" dirty="0"/>
              <a:t> are used to divide text into manageable chunks:</a:t>
            </a:r>
          </a:p>
          <a:p>
            <a:pPr marL="0" indent="0">
              <a:buNone/>
            </a:pPr>
            <a:r>
              <a:rPr lang="en-US" dirty="0"/>
              <a:t>- </a:t>
            </a:r>
            <a:r>
              <a:rPr lang="en-US" b="1" dirty="0"/>
              <a:t>window</a:t>
            </a:r>
            <a:r>
              <a:rPr lang="en-US" dirty="0"/>
              <a:t> size determines how much text is considered at once.</a:t>
            </a:r>
          </a:p>
          <a:p>
            <a:pPr marL="0" indent="0">
              <a:buNone/>
            </a:pPr>
            <a:r>
              <a:rPr lang="en-US" dirty="0"/>
              <a:t>- </a:t>
            </a:r>
            <a:r>
              <a:rPr lang="en-US" b="1" dirty="0"/>
              <a:t>stride</a:t>
            </a:r>
            <a:r>
              <a:rPr lang="en-US" dirty="0"/>
              <a:t> determines how much the window shifts to capture the next part of the text.</a:t>
            </a:r>
          </a:p>
          <a:p>
            <a:pPr marL="0" indent="0">
              <a:buNone/>
            </a:pPr>
            <a:endParaRPr lang="en-US" dirty="0"/>
          </a:p>
          <a:p>
            <a:pPr marL="0" indent="0">
              <a:buNone/>
            </a:pPr>
            <a:r>
              <a:rPr lang="en-US" dirty="0"/>
              <a:t>Using overlapping windows (a small stride) helps the AI keep context between sections, while using a larger stride can make things faster but may miss some details.</a:t>
            </a:r>
          </a:p>
        </p:txBody>
      </p:sp>
    </p:spTree>
    <p:extLst>
      <p:ext uri="{BB962C8B-B14F-4D97-AF65-F5344CB8AC3E}">
        <p14:creationId xmlns:p14="http://schemas.microsoft.com/office/powerpoint/2010/main" val="2660336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15</a:t>
            </a:fld>
            <a:endParaRPr lang="en-US"/>
          </a:p>
        </p:txBody>
      </p:sp>
    </p:spTree>
    <p:extLst>
      <p:ext uri="{BB962C8B-B14F-4D97-AF65-F5344CB8AC3E}">
        <p14:creationId xmlns:p14="http://schemas.microsoft.com/office/powerpoint/2010/main" val="316518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3</a:t>
            </a:r>
            <a:r>
              <a:rPr lang="fr-FR" sz="1400" b="0" dirty="0">
                <a:effectLst/>
                <a:latin typeface="Aptos Mono" panose="020B0009020202020204" pitchFamily="49" charset="0"/>
              </a:rPr>
              <a:t>-</a:t>
            </a:r>
            <a:r>
              <a:rPr lang="fr-FR" sz="1400" dirty="0">
                <a:latin typeface="Aptos Mono" panose="020B0009020202020204" pitchFamily="49" charset="0"/>
              </a:rPr>
              <a:t>intro-data-ingestion</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8401D-B2E2-BC47-9595-2365DB39453A}"/>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E65780DB-13DA-E624-5EF4-DB68E6B80499}"/>
              </a:ext>
            </a:extLst>
          </p:cNvPr>
          <p:cNvSpPr>
            <a:spLocks noGrp="1"/>
          </p:cNvSpPr>
          <p:nvPr>
            <p:ph type="tbl" sz="quarter" idx="13"/>
          </p:nvPr>
        </p:nvSpPr>
        <p:spPr/>
        <p:txBody>
          <a:bodyPr/>
          <a:lstStyle/>
          <a:p>
            <a:r>
              <a:rPr lang="en-US" dirty="0"/>
              <a:t>Data Ingestion</a:t>
            </a:r>
          </a:p>
          <a:p>
            <a:r>
              <a:rPr lang="en-US" dirty="0"/>
              <a:t>Data Types</a:t>
            </a:r>
          </a:p>
          <a:p>
            <a:r>
              <a:rPr lang="en-US" dirty="0"/>
              <a:t>Data Sources</a:t>
            </a:r>
          </a:p>
          <a:p>
            <a:r>
              <a:rPr lang="en-US" dirty="0"/>
              <a:t>Embeddings</a:t>
            </a:r>
          </a:p>
          <a:p>
            <a:r>
              <a:rPr lang="en-US" dirty="0"/>
              <a:t>Window and Stride</a:t>
            </a:r>
          </a:p>
        </p:txBody>
      </p:sp>
      <p:sp>
        <p:nvSpPr>
          <p:cNvPr id="4" name="Footer Placeholder 3">
            <a:extLst>
              <a:ext uri="{FF2B5EF4-FFF2-40B4-BE49-F238E27FC236}">
                <a16:creationId xmlns:a16="http://schemas.microsoft.com/office/drawing/2014/main" id="{60154E95-CE7E-E907-5295-8CD0E1EF9DE6}"/>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58303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Ingestion - Why</a:t>
            </a:r>
            <a:endParaRPr dirty="0"/>
          </a:p>
        </p:txBody>
      </p:sp>
      <p:sp>
        <p:nvSpPr>
          <p:cNvPr id="3" name="Content Placeholder 2"/>
          <p:cNvSpPr>
            <a:spLocks noGrp="1"/>
          </p:cNvSpPr>
          <p:nvPr>
            <p:ph idx="1"/>
          </p:nvPr>
        </p:nvSpPr>
        <p:spPr/>
        <p:txBody>
          <a:bodyPr>
            <a:normAutofit/>
          </a:bodyPr>
          <a:lstStyle/>
          <a:p>
            <a:pPr marL="0" indent="0">
              <a:buNone/>
            </a:pPr>
            <a:r>
              <a:rPr lang="en-US" dirty="0"/>
              <a:t>Problem:</a:t>
            </a:r>
          </a:p>
          <a:p>
            <a:r>
              <a:rPr lang="en-US" dirty="0"/>
              <a:t>LLMs are trained offline on a massive corpus and unaware of events after training</a:t>
            </a:r>
          </a:p>
          <a:p>
            <a:r>
              <a:rPr lang="en-US" dirty="0"/>
              <a:t>LLMs do not know your business proprietary or domain specific data</a:t>
            </a:r>
          </a:p>
          <a:p>
            <a:r>
              <a:rPr lang="en-US" dirty="0"/>
              <a:t>LLMs do not have real-time information</a:t>
            </a:r>
          </a:p>
          <a:p>
            <a:pPr marL="0" indent="0">
              <a:buNone/>
            </a:pPr>
            <a:r>
              <a:rPr lang="en-US" dirty="0"/>
              <a:t>Solution:</a:t>
            </a:r>
            <a:endParaRPr dirty="0"/>
          </a:p>
          <a:p>
            <a:r>
              <a:rPr lang="en-US" dirty="0"/>
              <a:t>Feed the LLM </a:t>
            </a:r>
            <a:r>
              <a:rPr lang="en-US" b="1" dirty="0"/>
              <a:t>relevant</a:t>
            </a:r>
            <a:r>
              <a:rPr lang="en-US" dirty="0"/>
              <a:t> context in real-time, by using an information retrieval system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ceberg in the water&#10;&#10;Description automatically generated">
            <a:extLst>
              <a:ext uri="{FF2B5EF4-FFF2-40B4-BE49-F238E27FC236}">
                <a16:creationId xmlns:a16="http://schemas.microsoft.com/office/drawing/2014/main" id="{25BCB3D2-F7D8-01D9-669C-5F02788FF9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201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30E54974-7773-93C4-4CC1-8C9862D4AD9F}"/>
              </a:ext>
            </a:extLst>
          </p:cNvPr>
          <p:cNvPicPr>
            <a:picLocks noChangeAspect="1"/>
          </p:cNvPicPr>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5818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856CBE44-E6C6-1B38-E971-77F19B464B65}"/>
              </a:ext>
            </a:extLst>
          </p:cNvPr>
          <p:cNvSpPr/>
          <p:nvPr/>
        </p:nvSpPr>
        <p:spPr>
          <a:xfrm>
            <a:off x="838201" y="3146400"/>
            <a:ext cx="4394200" cy="2454300"/>
          </a:xfrm>
          <a:prstGeom prst="rect">
            <a:avLst/>
          </a:prstGeom>
        </p:spPr>
        <p:style>
          <a:lnRef idx="1">
            <a:schemeClr val="accent1"/>
          </a:lnRef>
          <a:fillRef idx="3">
            <a:schemeClr val="accent1"/>
          </a:fillRef>
          <a:effectRef idx="2">
            <a:schemeClr val="accent1"/>
          </a:effectRef>
          <a:fontRef idx="minor">
            <a:schemeClr val="lt1"/>
          </a:fontRef>
        </p:style>
        <p:txBody>
          <a:bodyPr vert="horz" lIns="91440" tIns="45720" rIns="91440" bIns="45720" rtlCol="0">
            <a:normAutofit/>
          </a:bodyPr>
          <a:lstStyle/>
          <a:p>
            <a:pPr indent="-228600" defTabSz="914400">
              <a:lnSpc>
                <a:spcPct val="90000"/>
              </a:lnSpc>
              <a:spcAft>
                <a:spcPts val="600"/>
              </a:spcAft>
              <a:buFont typeface="Arial" panose="020B0604020202020204" pitchFamily="34" charset="0"/>
              <a:buChar char="•"/>
            </a:pPr>
            <a:r>
              <a:rPr lang="en-US" sz="2400">
                <a:solidFill>
                  <a:schemeClr val="bg1">
                    <a:alpha val="80000"/>
                  </a:schemeClr>
                </a:solidFill>
              </a:rPr>
              <a:t>Right-Left</a:t>
            </a:r>
          </a:p>
          <a:p>
            <a:pPr marL="342900" indent="-228600" defTabSz="914400">
              <a:lnSpc>
                <a:spcPct val="90000"/>
              </a:lnSpc>
              <a:spcAft>
                <a:spcPts val="600"/>
              </a:spcAft>
              <a:buFont typeface="Arial" panose="020B0604020202020204" pitchFamily="34" charset="0"/>
              <a:buChar char="•"/>
            </a:pPr>
            <a:r>
              <a:rPr lang="en-US" sz="2400">
                <a:solidFill>
                  <a:schemeClr val="bg1">
                    <a:alpha val="80000"/>
                  </a:schemeClr>
                </a:solidFill>
              </a:rPr>
              <a:t>Use case</a:t>
            </a:r>
          </a:p>
          <a:p>
            <a:pPr marL="342900" indent="-228600" defTabSz="914400">
              <a:lnSpc>
                <a:spcPct val="90000"/>
              </a:lnSpc>
              <a:spcAft>
                <a:spcPts val="600"/>
              </a:spcAft>
              <a:buFont typeface="Arial" panose="020B0604020202020204" pitchFamily="34" charset="0"/>
              <a:buChar char="•"/>
            </a:pPr>
            <a:r>
              <a:rPr lang="en-US" sz="2400">
                <a:solidFill>
                  <a:schemeClr val="bg1">
                    <a:alpha val="80000"/>
                  </a:schemeClr>
                </a:solidFill>
              </a:rPr>
              <a:t>Which data</a:t>
            </a:r>
          </a:p>
          <a:p>
            <a:pPr marL="342900" indent="-228600" defTabSz="914400">
              <a:lnSpc>
                <a:spcPct val="90000"/>
              </a:lnSpc>
              <a:spcAft>
                <a:spcPts val="600"/>
              </a:spcAft>
              <a:buFont typeface="Arial" panose="020B0604020202020204" pitchFamily="34" charset="0"/>
              <a:buChar char="•"/>
            </a:pPr>
            <a:r>
              <a:rPr lang="en-US" sz="2400">
                <a:solidFill>
                  <a:schemeClr val="bg1">
                    <a:alpha val="80000"/>
                  </a:schemeClr>
                </a:solidFill>
              </a:rPr>
              <a:t>Architecture? All the details.. Circle in the right corner of the slide – navigation guide</a:t>
            </a:r>
          </a:p>
        </p:txBody>
      </p:sp>
      <p:pic>
        <p:nvPicPr>
          <p:cNvPr id="5" name="Picture 4">
            <a:extLst>
              <a:ext uri="{FF2B5EF4-FFF2-40B4-BE49-F238E27FC236}">
                <a16:creationId xmlns:a16="http://schemas.microsoft.com/office/drawing/2014/main" id="{DF4450E3-1DE6-E108-8273-6C536A478F29}"/>
              </a:ext>
            </a:extLst>
          </p:cNvPr>
          <p:cNvPicPr>
            <a:picLocks noChangeAspect="1"/>
          </p:cNvPicPr>
          <p:nvPr/>
        </p:nvPicPr>
        <p:blipFill>
          <a:blip r:embed="rId2"/>
          <a:srcRect t="25179" r="1" b="24690"/>
          <a:stretch/>
        </p:blipFill>
        <p:spPr>
          <a:xfrm>
            <a:off x="5814060" y="2"/>
            <a:ext cx="6377940" cy="3333749"/>
          </a:xfrm>
          <a:custGeom>
            <a:avLst/>
            <a:gdLst/>
            <a:ahLst/>
            <a:cxnLst/>
            <a:rect l="l" t="t" r="r" b="b"/>
            <a:pathLst>
              <a:path w="6377940" h="3333749">
                <a:moveTo>
                  <a:pt x="0" y="0"/>
                </a:moveTo>
                <a:lnTo>
                  <a:pt x="6377940" y="0"/>
                </a:lnTo>
                <a:lnTo>
                  <a:pt x="6377940" y="3333749"/>
                </a:lnTo>
                <a:lnTo>
                  <a:pt x="174585" y="3333749"/>
                </a:lnTo>
                <a:lnTo>
                  <a:pt x="0" y="2202180"/>
                </a:lnTo>
                <a:close/>
              </a:path>
            </a:pathLst>
          </a:custGeom>
        </p:spPr>
      </p:pic>
      <p:pic>
        <p:nvPicPr>
          <p:cNvPr id="4" name="Picture 3">
            <a:extLst>
              <a:ext uri="{FF2B5EF4-FFF2-40B4-BE49-F238E27FC236}">
                <a16:creationId xmlns:a16="http://schemas.microsoft.com/office/drawing/2014/main" id="{FD61C4D8-98C5-B243-4C87-CF799926B573}"/>
              </a:ext>
            </a:extLst>
          </p:cNvPr>
          <p:cNvPicPr>
            <a:picLocks noChangeAspect="1"/>
          </p:cNvPicPr>
          <p:nvPr/>
        </p:nvPicPr>
        <p:blipFill>
          <a:blip r:embed="rId3"/>
          <a:srcRect t="1136" r="1" b="5940"/>
          <a:stretch/>
        </p:blipFill>
        <p:spPr>
          <a:xfrm>
            <a:off x="5814060" y="3524252"/>
            <a:ext cx="6377940" cy="3333748"/>
          </a:xfrm>
          <a:custGeom>
            <a:avLst/>
            <a:gdLst/>
            <a:ahLst/>
            <a:cxnLst/>
            <a:rect l="l" t="t" r="r" b="b"/>
            <a:pathLst>
              <a:path w="6377940" h="3333748">
                <a:moveTo>
                  <a:pt x="203977" y="0"/>
                </a:moveTo>
                <a:lnTo>
                  <a:pt x="6377940" y="0"/>
                </a:lnTo>
                <a:lnTo>
                  <a:pt x="6377940" y="3333748"/>
                </a:lnTo>
                <a:lnTo>
                  <a:pt x="0" y="3333748"/>
                </a:lnTo>
                <a:lnTo>
                  <a:pt x="525780" y="1931668"/>
                </a:lnTo>
                <a:lnTo>
                  <a:pt x="205740" y="11428"/>
                </a:lnTo>
                <a:close/>
              </a:path>
            </a:pathLst>
          </a:custGeom>
        </p:spPr>
      </p:pic>
      <p:grpSp>
        <p:nvGrpSpPr>
          <p:cNvPr id="21" name="Group 20">
            <a:extLst>
              <a:ext uri="{FF2B5EF4-FFF2-40B4-BE49-F238E27FC236}">
                <a16:creationId xmlns:a16="http://schemas.microsoft.com/office/drawing/2014/main" id="{364A290D-B7BC-40B4-AB97-0C801BCCE26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8" y="544"/>
            <a:ext cx="874716" cy="6857455"/>
            <a:chOff x="5632358" y="544"/>
            <a:chExt cx="874716" cy="6857455"/>
          </a:xfrm>
        </p:grpSpPr>
        <p:sp>
          <p:nvSpPr>
            <p:cNvPr id="17" name="Freeform: Shape 16">
              <a:extLst>
                <a:ext uri="{FF2B5EF4-FFF2-40B4-BE49-F238E27FC236}">
                  <a16:creationId xmlns:a16="http://schemas.microsoft.com/office/drawing/2014/main" id="{3C60D1EB-842B-4027-9728-E57314926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a:outerShdw blurRad="381000" dist="152400" dir="10800000" algn="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Freeform: Shape 21">
              <a:extLst>
                <a:ext uri="{FF2B5EF4-FFF2-40B4-BE49-F238E27FC236}">
                  <a16:creationId xmlns:a16="http://schemas.microsoft.com/office/drawing/2014/main" id="{44E103E5-C039-4EA4-843B-AD566B5C96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914"/>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78050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mn-lt"/>
              </a:rPr>
              <a:t>Types of Data: Structured </a:t>
            </a:r>
            <a:endParaRPr lang="en-IN" sz="3000" dirty="0">
              <a:latin typeface="+mn-lt"/>
            </a:endParaRPr>
          </a:p>
        </p:txBody>
      </p:sp>
      <p:pic>
        <p:nvPicPr>
          <p:cNvPr id="4" name="Picture 3">
            <a:extLst>
              <a:ext uri="{FF2B5EF4-FFF2-40B4-BE49-F238E27FC236}">
                <a16:creationId xmlns:a16="http://schemas.microsoft.com/office/drawing/2014/main" id="{1F57B290-A343-7C5A-FC89-77B3DDA69980}"/>
              </a:ext>
            </a:extLst>
          </p:cNvPr>
          <p:cNvPicPr>
            <a:picLocks noChangeAspect="1"/>
          </p:cNvPicPr>
          <p:nvPr/>
        </p:nvPicPr>
        <p:blipFill>
          <a:blip r:embed="rId3"/>
          <a:stretch>
            <a:fillRect/>
          </a:stretch>
        </p:blipFill>
        <p:spPr>
          <a:xfrm>
            <a:off x="472990" y="1799234"/>
            <a:ext cx="3423543" cy="2753868"/>
          </a:xfrm>
          <a:prstGeom prst="rect">
            <a:avLst/>
          </a:prstGeom>
        </p:spPr>
      </p:pic>
      <p:pic>
        <p:nvPicPr>
          <p:cNvPr id="12" name="Picture 11">
            <a:extLst>
              <a:ext uri="{FF2B5EF4-FFF2-40B4-BE49-F238E27FC236}">
                <a16:creationId xmlns:a16="http://schemas.microsoft.com/office/drawing/2014/main" id="{ECE21C9D-6969-93DC-7591-7FC952B704B8}"/>
              </a:ext>
            </a:extLst>
          </p:cNvPr>
          <p:cNvPicPr>
            <a:picLocks noChangeAspect="1"/>
          </p:cNvPicPr>
          <p:nvPr/>
        </p:nvPicPr>
        <p:blipFill>
          <a:blip r:embed="rId4"/>
          <a:stretch>
            <a:fillRect/>
          </a:stretch>
        </p:blipFill>
        <p:spPr>
          <a:xfrm>
            <a:off x="5594754" y="1987065"/>
            <a:ext cx="5401429" cy="1619476"/>
          </a:xfrm>
          <a:prstGeom prst="rect">
            <a:avLst/>
          </a:prstGeom>
        </p:spPr>
      </p:pic>
      <p:sp>
        <p:nvSpPr>
          <p:cNvPr id="13" name="TextBox 12">
            <a:extLst>
              <a:ext uri="{FF2B5EF4-FFF2-40B4-BE49-F238E27FC236}">
                <a16:creationId xmlns:a16="http://schemas.microsoft.com/office/drawing/2014/main" id="{FFC6909E-7E2D-6C56-D188-74606DCBE1E0}"/>
              </a:ext>
            </a:extLst>
          </p:cNvPr>
          <p:cNvSpPr txBox="1"/>
          <p:nvPr/>
        </p:nvSpPr>
        <p:spPr>
          <a:xfrm>
            <a:off x="1158024" y="1325345"/>
            <a:ext cx="20131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cs typeface="Cavolini" panose="03000502040302020204" pitchFamily="66" charset="0"/>
              </a:rPr>
              <a:t>Database</a:t>
            </a:r>
          </a:p>
        </p:txBody>
      </p:sp>
      <p:sp>
        <p:nvSpPr>
          <p:cNvPr id="14" name="TextBox 13">
            <a:extLst>
              <a:ext uri="{FF2B5EF4-FFF2-40B4-BE49-F238E27FC236}">
                <a16:creationId xmlns:a16="http://schemas.microsoft.com/office/drawing/2014/main" id="{580D25EB-47DE-9533-749C-98B1A6BBB3FA}"/>
              </a:ext>
            </a:extLst>
          </p:cNvPr>
          <p:cNvSpPr txBox="1"/>
          <p:nvPr/>
        </p:nvSpPr>
        <p:spPr>
          <a:xfrm>
            <a:off x="5594754" y="1525400"/>
            <a:ext cx="59049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Comma separated variables - CSV</a:t>
            </a:r>
          </a:p>
        </p:txBody>
      </p:sp>
    </p:spTree>
    <p:custDataLst>
      <p:tags r:id="rId1"/>
    </p:custDataLst>
    <p:extLst>
      <p:ext uri="{BB962C8B-B14F-4D97-AF65-F5344CB8AC3E}">
        <p14:creationId xmlns:p14="http://schemas.microsoft.com/office/powerpoint/2010/main" val="10479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vert="horz" lIns="91440" tIns="45720" rIns="91440" bIns="45720" rtlCol="0" anchor="t">
            <a:normAutofit fontScale="90000"/>
          </a:bodyPr>
          <a:lstStyle/>
          <a:p>
            <a:r>
              <a:rPr lang="en-US" sz="4800" kern="1200" dirty="0">
                <a:solidFill>
                  <a:schemeClr val="tx1"/>
                </a:solidFill>
                <a:latin typeface="+mn-lt"/>
                <a:ea typeface="+mj-ea"/>
                <a:cs typeface="+mj-cs"/>
              </a:rPr>
              <a:t>Types of Data: Un</a:t>
            </a:r>
            <a:r>
              <a:rPr lang="en-US" sz="4800" dirty="0">
                <a:latin typeface="+mn-lt"/>
              </a:rPr>
              <a:t>s</a:t>
            </a:r>
            <a:r>
              <a:rPr lang="en-US" sz="4800" kern="1200" dirty="0">
                <a:solidFill>
                  <a:schemeClr val="tx1"/>
                </a:solidFill>
                <a:latin typeface="+mn-lt"/>
                <a:ea typeface="+mj-ea"/>
                <a:cs typeface="+mj-cs"/>
              </a:rPr>
              <a:t>tructured </a:t>
            </a:r>
          </a:p>
        </p:txBody>
      </p:sp>
      <p:grpSp>
        <p:nvGrpSpPr>
          <p:cNvPr id="23" name="Group 22">
            <a:extLst>
              <a:ext uri="{FF2B5EF4-FFF2-40B4-BE49-F238E27FC236}">
                <a16:creationId xmlns:a16="http://schemas.microsoft.com/office/drawing/2014/main" id="{AD7A8908-52B5-F4D1-FB9E-A9F290F18A51}"/>
              </a:ext>
            </a:extLst>
          </p:cNvPr>
          <p:cNvGrpSpPr/>
          <p:nvPr/>
        </p:nvGrpSpPr>
        <p:grpSpPr>
          <a:xfrm>
            <a:off x="1882527" y="2228644"/>
            <a:ext cx="1667054" cy="2087795"/>
            <a:chOff x="6371549" y="2025688"/>
            <a:chExt cx="985105" cy="1209914"/>
          </a:xfrm>
        </p:grpSpPr>
        <p:sp>
          <p:nvSpPr>
            <p:cNvPr id="13" name="TextBox 12">
              <a:extLst>
                <a:ext uri="{FF2B5EF4-FFF2-40B4-BE49-F238E27FC236}">
                  <a16:creationId xmlns:a16="http://schemas.microsoft.com/office/drawing/2014/main" id="{FFC6909E-7E2D-6C56-D188-74606DCBE1E0}"/>
                </a:ext>
              </a:extLst>
            </p:cNvPr>
            <p:cNvSpPr txBox="1"/>
            <p:nvPr/>
          </p:nvSpPr>
          <p:spPr>
            <a:xfrm>
              <a:off x="6378115" y="2025688"/>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Text</a:t>
              </a:r>
            </a:p>
          </p:txBody>
        </p:sp>
        <p:pic>
          <p:nvPicPr>
            <p:cNvPr id="9" name="Graphic 8" descr="Document with solid fill">
              <a:extLst>
                <a:ext uri="{FF2B5EF4-FFF2-40B4-BE49-F238E27FC236}">
                  <a16:creationId xmlns:a16="http://schemas.microsoft.com/office/drawing/2014/main" id="{ADAA65D8-E354-5F7A-4361-5BD6504503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1549" y="2664472"/>
              <a:ext cx="571129" cy="571130"/>
            </a:xfrm>
            <a:prstGeom prst="rect">
              <a:avLst/>
            </a:prstGeom>
          </p:spPr>
        </p:pic>
        <p:pic>
          <p:nvPicPr>
            <p:cNvPr id="10" name="Graphic 9" descr="Document with solid fill">
              <a:extLst>
                <a:ext uri="{FF2B5EF4-FFF2-40B4-BE49-F238E27FC236}">
                  <a16:creationId xmlns:a16="http://schemas.microsoft.com/office/drawing/2014/main" id="{A8BF94A6-4E7E-7897-77BE-C63FA77FD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128" y="2332551"/>
              <a:ext cx="571129" cy="571130"/>
            </a:xfrm>
            <a:prstGeom prst="rect">
              <a:avLst/>
            </a:prstGeom>
          </p:spPr>
        </p:pic>
      </p:grpSp>
      <p:grpSp>
        <p:nvGrpSpPr>
          <p:cNvPr id="24" name="Group 23">
            <a:extLst>
              <a:ext uri="{FF2B5EF4-FFF2-40B4-BE49-F238E27FC236}">
                <a16:creationId xmlns:a16="http://schemas.microsoft.com/office/drawing/2014/main" id="{8A7E04A3-2DEE-1642-97C0-A336734035D7}"/>
              </a:ext>
            </a:extLst>
          </p:cNvPr>
          <p:cNvGrpSpPr/>
          <p:nvPr/>
        </p:nvGrpSpPr>
        <p:grpSpPr>
          <a:xfrm>
            <a:off x="4764644" y="2228644"/>
            <a:ext cx="1875012" cy="2338195"/>
            <a:chOff x="8255546" y="2044197"/>
            <a:chExt cx="1107993" cy="1355025"/>
          </a:xfrm>
        </p:grpSpPr>
        <p:sp>
          <p:nvSpPr>
            <p:cNvPr id="2" name="TextBox 1">
              <a:extLst>
                <a:ext uri="{FF2B5EF4-FFF2-40B4-BE49-F238E27FC236}">
                  <a16:creationId xmlns:a16="http://schemas.microsoft.com/office/drawing/2014/main" id="{08673A0F-6F3C-D300-FC28-95FA24CFBBA6}"/>
                </a:ext>
              </a:extLst>
            </p:cNvPr>
            <p:cNvSpPr txBox="1"/>
            <p:nvPr/>
          </p:nvSpPr>
          <p:spPr>
            <a:xfrm>
              <a:off x="8385000" y="2044197"/>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Video</a:t>
              </a:r>
            </a:p>
          </p:txBody>
        </p:sp>
        <p:pic>
          <p:nvPicPr>
            <p:cNvPr id="15" name="Graphic 14" descr="Presentation with media with solid fill">
              <a:extLst>
                <a:ext uri="{FF2B5EF4-FFF2-40B4-BE49-F238E27FC236}">
                  <a16:creationId xmlns:a16="http://schemas.microsoft.com/office/drawing/2014/main" id="{87E7D812-EFDE-E219-A7CA-319B719CC7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5546" y="2416075"/>
              <a:ext cx="571129" cy="571130"/>
            </a:xfrm>
            <a:prstGeom prst="rect">
              <a:avLst/>
            </a:prstGeom>
          </p:spPr>
        </p:pic>
        <p:pic>
          <p:nvPicPr>
            <p:cNvPr id="18" name="Graphic 17" descr="Security camera with solid fill">
              <a:extLst>
                <a:ext uri="{FF2B5EF4-FFF2-40B4-BE49-F238E27FC236}">
                  <a16:creationId xmlns:a16="http://schemas.microsoft.com/office/drawing/2014/main" id="{BD7A5110-18AF-F048-EE78-1CF740DBDB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9108" y="2828092"/>
              <a:ext cx="571129" cy="571130"/>
            </a:xfrm>
            <a:prstGeom prst="rect">
              <a:avLst/>
            </a:prstGeom>
          </p:spPr>
        </p:pic>
      </p:grpSp>
      <p:grpSp>
        <p:nvGrpSpPr>
          <p:cNvPr id="25" name="Group 24">
            <a:extLst>
              <a:ext uri="{FF2B5EF4-FFF2-40B4-BE49-F238E27FC236}">
                <a16:creationId xmlns:a16="http://schemas.microsoft.com/office/drawing/2014/main" id="{991A13F1-0FE3-0EB5-ACEC-B1B2805E41AD}"/>
              </a:ext>
            </a:extLst>
          </p:cNvPr>
          <p:cNvGrpSpPr/>
          <p:nvPr/>
        </p:nvGrpSpPr>
        <p:grpSpPr>
          <a:xfrm>
            <a:off x="7628695" y="2216019"/>
            <a:ext cx="2027451" cy="2294182"/>
            <a:chOff x="10172352" y="2062706"/>
            <a:chExt cx="1198073" cy="1329519"/>
          </a:xfrm>
        </p:grpSpPr>
        <p:sp>
          <p:nvSpPr>
            <p:cNvPr id="3" name="TextBox 2">
              <a:extLst>
                <a:ext uri="{FF2B5EF4-FFF2-40B4-BE49-F238E27FC236}">
                  <a16:creationId xmlns:a16="http://schemas.microsoft.com/office/drawing/2014/main" id="{FFA9DA80-4402-9352-D05C-9D92A340624C}"/>
                </a:ext>
              </a:extLst>
            </p:cNvPr>
            <p:cNvSpPr txBox="1"/>
            <p:nvPr/>
          </p:nvSpPr>
          <p:spPr>
            <a:xfrm>
              <a:off x="10391886" y="2062706"/>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Image</a:t>
              </a:r>
              <a:endParaRPr kumimoji="0" lang="en-US" sz="4000" b="1" i="0" u="none" strike="noStrike" kern="1200" cap="none" spc="0" normalizeH="0" baseline="0" noProof="0" dirty="0">
                <a:ln>
                  <a:noFill/>
                </a:ln>
                <a:solidFill>
                  <a:prstClr val="black"/>
                </a:solidFill>
                <a:effectLst/>
                <a:uLnTx/>
                <a:uFillTx/>
                <a:ea typeface="+mn-ea"/>
                <a:cs typeface="Cavolini" panose="020B0502040204020203" pitchFamily="66" charset="0"/>
              </a:endParaRPr>
            </a:p>
          </p:txBody>
        </p:sp>
        <p:pic>
          <p:nvPicPr>
            <p:cNvPr id="20" name="Graphic 19" descr="Image with solid fill">
              <a:extLst>
                <a:ext uri="{FF2B5EF4-FFF2-40B4-BE49-F238E27FC236}">
                  <a16:creationId xmlns:a16="http://schemas.microsoft.com/office/drawing/2014/main" id="{465BDF98-710D-EA41-9A50-FC3E0A937F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3105" y="2375327"/>
              <a:ext cx="571129" cy="571130"/>
            </a:xfrm>
            <a:prstGeom prst="rect">
              <a:avLst/>
            </a:prstGeom>
          </p:spPr>
        </p:pic>
        <p:pic>
          <p:nvPicPr>
            <p:cNvPr id="21" name="Graphic 20" descr="Image with solid fill">
              <a:extLst>
                <a:ext uri="{FF2B5EF4-FFF2-40B4-BE49-F238E27FC236}">
                  <a16:creationId xmlns:a16="http://schemas.microsoft.com/office/drawing/2014/main" id="{F8DA7FDD-1D4B-D1F8-7F92-0CAAEEF53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2352" y="2511264"/>
              <a:ext cx="571129" cy="571130"/>
            </a:xfrm>
            <a:prstGeom prst="rect">
              <a:avLst/>
            </a:prstGeom>
          </p:spPr>
        </p:pic>
        <p:pic>
          <p:nvPicPr>
            <p:cNvPr id="22" name="Graphic 21" descr="Image with solid fill">
              <a:extLst>
                <a:ext uri="{FF2B5EF4-FFF2-40B4-BE49-F238E27FC236}">
                  <a16:creationId xmlns:a16="http://schemas.microsoft.com/office/drawing/2014/main" id="{BDFA150E-768D-FF42-A2DB-8632C5900B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48294" y="2821095"/>
              <a:ext cx="571129" cy="571130"/>
            </a:xfrm>
            <a:prstGeom prst="rect">
              <a:avLst/>
            </a:prstGeom>
          </p:spPr>
        </p:pic>
      </p:grpSp>
    </p:spTree>
    <p:custDataLst>
      <p:tags r:id="rId1"/>
    </p:custDataLst>
    <p:extLst>
      <p:ext uri="{BB962C8B-B14F-4D97-AF65-F5344CB8AC3E}">
        <p14:creationId xmlns:p14="http://schemas.microsoft.com/office/powerpoint/2010/main" val="252501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Sources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Databases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API (Application Programming Interface)</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Web Scraping</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Public Datasets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What is an 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MySQL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Microsoft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MongoDB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PostgreSQL</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MySQL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CD69B07D-58FD-6450-64E1-37B9F102EDE4}"/>
              </a:ext>
            </a:extLst>
          </p:cNvPr>
          <p:cNvSpPr txBox="1"/>
          <p:nvPr/>
        </p:nvSpPr>
        <p:spPr>
          <a:xfrm>
            <a:off x="4762500" y="5151971"/>
            <a:ext cx="1803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5"/>
              </a:rPr>
              <a:t>PyPi</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 Wikipedia-API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Wikipedia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IMDB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OpenWeatherMap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Twitter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Spotify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API</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BeautifulSoup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Scrapy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Selenium (Browser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Cheerio (Node.js Library)</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YouTube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6"/>
              </a:rPr>
              <a:t>BeautifulSoup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Kaggle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AWS Public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Data.gov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OpenStreetMap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Earthdata</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7"/>
              </a:rPr>
              <a:t>Kaggle Datasets Introduction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2121056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3137</TotalTime>
  <Words>842</Words>
  <Application>Microsoft Office PowerPoint</Application>
  <PresentationFormat>Widescreen</PresentationFormat>
  <Paragraphs>115</Paragraphs>
  <Slides>16</Slides>
  <Notes>0</Notes>
  <HiddenSlides>4</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Aptos</vt:lpstr>
      <vt:lpstr>Aptos Display</vt:lpstr>
      <vt:lpstr>Aptos Mono</vt:lpstr>
      <vt:lpstr>Arial</vt:lpstr>
      <vt:lpstr>Calibri</vt:lpstr>
      <vt:lpstr>Cavolini</vt:lpstr>
      <vt:lpstr>IBM Plex Sans</vt:lpstr>
      <vt:lpstr>Poppins</vt:lpstr>
      <vt:lpstr>Poppins Black</vt:lpstr>
      <vt:lpstr>Poppins Light</vt:lpstr>
      <vt:lpstr>Poppins Medium</vt:lpstr>
      <vt:lpstr>Wingdings</vt:lpstr>
      <vt:lpstr>Office Theme</vt:lpstr>
      <vt:lpstr>1_Office Theme</vt:lpstr>
      <vt:lpstr>2_Office Theme</vt:lpstr>
      <vt:lpstr>PowerPoint Presentation</vt:lpstr>
      <vt:lpstr>PowerPoint Presentation</vt:lpstr>
      <vt:lpstr>Data Ingestion - Why</vt:lpstr>
      <vt:lpstr>PowerPoint Presentation</vt:lpstr>
      <vt:lpstr>PowerPoint Presentation</vt:lpstr>
      <vt:lpstr>PowerPoint Presentation</vt:lpstr>
      <vt:lpstr>Types of Data: Structured </vt:lpstr>
      <vt:lpstr>Types of Data: Unstructured </vt:lpstr>
      <vt:lpstr>Data Sources</vt:lpstr>
      <vt:lpstr>Data Collection Techniques</vt:lpstr>
      <vt:lpstr>LangChain Framework for Data Ingestion</vt:lpstr>
      <vt:lpstr>Embeddings</vt:lpstr>
      <vt:lpstr>Embeddings - Why</vt:lpstr>
      <vt:lpstr>Window and Stride</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11</cp:revision>
  <dcterms:created xsi:type="dcterms:W3CDTF">2013-01-27T09:14:16Z</dcterms:created>
  <dcterms:modified xsi:type="dcterms:W3CDTF">2024-10-07T17:13:21Z</dcterms:modified>
  <cp:category/>
</cp:coreProperties>
</file>